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4"/>
  </p:sldMasterIdLst>
  <p:sldIdLst>
    <p:sldId id="279" r:id="rId5"/>
    <p:sldId id="257" r:id="rId6"/>
    <p:sldId id="291" r:id="rId7"/>
    <p:sldId id="292" r:id="rId8"/>
    <p:sldId id="281" r:id="rId9"/>
    <p:sldId id="260" r:id="rId10"/>
    <p:sldId id="280" r:id="rId11"/>
    <p:sldId id="289" r:id="rId12"/>
    <p:sldId id="282" r:id="rId13"/>
    <p:sldId id="288" r:id="rId14"/>
    <p:sldId id="284" r:id="rId15"/>
    <p:sldId id="285" r:id="rId16"/>
    <p:sldId id="286" r:id="rId17"/>
    <p:sldId id="287" r:id="rId18"/>
    <p:sldId id="294" r:id="rId19"/>
    <p:sldId id="267" r:id="rId20"/>
    <p:sldId id="270" r:id="rId21"/>
  </p:sldIdLst>
  <p:sldSz cx="18288000" cy="10287000"/>
  <p:notesSz cx="6858000" cy="9144000"/>
  <p:embeddedFontLs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Consolas" panose="020B0609020204030204" pitchFamily="49" charset="0"/>
      <p:regular r:id="rId26"/>
      <p:bold r:id="rId27"/>
      <p:italic r:id="rId28"/>
      <p:boldItalic r:id="rId29"/>
    </p:embeddedFont>
    <p:embeddedFont>
      <p:font typeface="Public Sans" panose="020B0604020202020204" charset="0"/>
      <p:regular r:id="rId30"/>
    </p:embeddedFont>
    <p:embeddedFont>
      <p:font typeface="Public Sans Bold" panose="020B0604020202020204" charset="0"/>
      <p:regular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4646"/>
    <a:srgbClr val="EB3C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2B18015-118D-CFE8-3505-23B73ABF05B4}" v="833" dt="2022-11-29T12:24:37.596"/>
    <p1510:client id="{0499F867-6E93-E0A6-E0ED-E49C286C1EF7}" v="194" dt="2022-11-29T16:21:29.962"/>
    <p1510:client id="{28359D23-A825-9E6E-D7E1-FB8B4600EA78}" v="2061" dt="2022-11-30T19:17:16.643"/>
    <p1510:client id="{2E35BA4C-17AE-C770-51B8-09223B72A7E3}" v="22" dt="2022-11-30T19:14:51.345"/>
    <p1510:client id="{336DD834-3C41-8FFA-5568-FFD032447368}" v="3" dt="2022-11-28T17:47:08.668"/>
    <p1510:client id="{74323573-0947-BBD5-01C6-89DB835EEFBF}" v="94" dt="2022-11-30T21:44:08.305"/>
    <p1510:client id="{828CB4BA-5A41-1BEA-7AD5-9835E8627D77}" v="328" dt="2022-11-28T17:26:07.090"/>
    <p1510:client id="{872B25FA-7815-A261-F0B6-21CF361CFF95}" v="77" dt="2022-11-28T16:27:05.789"/>
    <p1510:client id="{90569B8B-4138-1675-948F-D909DDEA0E39}" v="916" dt="2022-11-28T17:49:18.901"/>
    <p1510:client id="{92B44D51-55B3-7620-5834-0756D10D2EB5}" v="897" dt="2022-11-29T17:53:48.476"/>
    <p1510:client id="{E384955E-5F19-45DA-83EB-DFD0886A410D}" v="10" dt="2022-11-29T10:49:02.054"/>
    <p1510:client id="{E711C83A-C1D9-5532-47AB-C48974D24A8D}" v="308" dt="2022-11-28T17:01:25.004"/>
    <p1510:client id="{E8C4FBC5-CCD6-4091-ACD5-428A9B32A04D}" v="289" dt="2022-11-28T17:31:19.13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5.fntdata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4.fntdata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8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3.fntdata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10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tableStyles" Target="tableStyles.xml"/><Relationship Id="rId8" Type="http://schemas.openxmlformats.org/officeDocument/2006/relationships/slide" Target="slides/slide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callcentrehelper.com/attrition-problem-167212.htm" TargetMode="External"/><Relationship Id="rId4" Type="http://schemas.openxmlformats.org/officeDocument/2006/relationships/hyperlink" Target="https://www.mckinsey.com/capabilities/people-and-organizational-performance/our-insights/great-attrition-or-great-attraction-the-choice-is-yours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A9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1275659" y="-1251154"/>
            <a:ext cx="4276599" cy="3817837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489003D3-BE6D-B7F7-E9BA-EB3FA41CC88C}"/>
              </a:ext>
            </a:extLst>
          </p:cNvPr>
          <p:cNvSpPr txBox="1">
            <a:spLocks/>
          </p:cNvSpPr>
          <p:nvPr/>
        </p:nvSpPr>
        <p:spPr>
          <a:xfrm>
            <a:off x="1952122" y="3079435"/>
            <a:ext cx="14373841" cy="2475929"/>
          </a:xfrm>
          <a:prstGeom prst="rect">
            <a:avLst/>
          </a:prstGeom>
        </p:spPr>
        <p:txBody>
          <a:bodyPr lIns="91440" tIns="45720" rIns="91440" bIns="45720" anchor="t">
            <a:normAutofit fontScale="97500" lnSpcReduction="10000"/>
          </a:bodyPr>
          <a:lstStyle>
            <a:lvl1pPr algn="l" defTabSz="13716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>
                <a:solidFill>
                  <a:srgbClr val="FFFFFF"/>
                </a:solidFill>
                <a:cs typeface="Calibri Light"/>
              </a:rPr>
              <a:t>Data Mining</a:t>
            </a:r>
            <a:br>
              <a:rPr lang="en-US">
                <a:cs typeface="Calibri Light"/>
              </a:rPr>
            </a:br>
            <a:r>
              <a:rPr lang="en-US">
                <a:solidFill>
                  <a:schemeClr val="bg1"/>
                </a:solidFill>
                <a:cs typeface="Calibri Light"/>
              </a:rPr>
              <a:t>How IBM can reduce employees' attrition?</a:t>
            </a:r>
            <a:br>
              <a:rPr lang="en-US">
                <a:cs typeface="Calibri Light"/>
              </a:rPr>
            </a:br>
            <a:endParaRPr lang="en-US">
              <a:solidFill>
                <a:srgbClr val="FFFFFF"/>
              </a:solidFill>
              <a:cs typeface="Calibri Light"/>
            </a:endParaRPr>
          </a:p>
        </p:txBody>
      </p:sp>
      <p:pic>
        <p:nvPicPr>
          <p:cNvPr id="11" name="Picture 3">
            <a:extLst>
              <a:ext uri="{FF2B5EF4-FFF2-40B4-BE49-F238E27FC236}">
                <a16:creationId xmlns:a16="http://schemas.microsoft.com/office/drawing/2014/main" id="{088B2C21-7298-9EA9-A3A9-5CEE76DB43F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5245887" y="-1251154"/>
            <a:ext cx="4276599" cy="3817837"/>
          </a:xfrm>
          <a:prstGeom prst="rect">
            <a:avLst/>
          </a:prstGeom>
        </p:spPr>
      </p:pic>
      <p:sp>
        <p:nvSpPr>
          <p:cNvPr id="13" name="Subtitle 2">
            <a:extLst>
              <a:ext uri="{FF2B5EF4-FFF2-40B4-BE49-F238E27FC236}">
                <a16:creationId xmlns:a16="http://schemas.microsoft.com/office/drawing/2014/main" id="{A8D99E61-2876-E93E-341B-1846EE83EA53}"/>
              </a:ext>
            </a:extLst>
          </p:cNvPr>
          <p:cNvSpPr txBox="1">
            <a:spLocks/>
          </p:cNvSpPr>
          <p:nvPr/>
        </p:nvSpPr>
        <p:spPr>
          <a:xfrm>
            <a:off x="761173" y="6813823"/>
            <a:ext cx="16758397" cy="4246719"/>
          </a:xfrm>
          <a:prstGeom prst="rect">
            <a:avLst/>
          </a:prstGeom>
        </p:spPr>
        <p:txBody>
          <a:bodyPr vert="horz" lIns="137160" tIns="68580" rIns="137160" bIns="68580" rtlCol="0" anchor="t">
            <a:normAutofit/>
          </a:bodyPr>
          <a:lstStyle>
            <a:lvl1pPr marL="342900" indent="-342900" algn="l" defTabSz="13716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b="1">
              <a:solidFill>
                <a:schemeClr val="bg1"/>
              </a:solidFill>
              <a:cs typeface="Calibri"/>
            </a:endParaRPr>
          </a:p>
          <a:p>
            <a:pPr marL="0" indent="0" algn="ctr">
              <a:buNone/>
            </a:pPr>
            <a:r>
              <a:rPr lang="en-US" sz="2800">
                <a:solidFill>
                  <a:schemeClr val="bg1"/>
                </a:solidFill>
                <a:ea typeface="+mn-lt"/>
                <a:cs typeface="+mn-lt"/>
              </a:rPr>
              <a:t>Álvaro  Tapia             Ivan  Nemtsev           José  Ramon  Cobos      Carlos  Ramírez           Niccolò  </a:t>
            </a:r>
            <a:r>
              <a:rPr lang="en-US" sz="2800" err="1">
                <a:solidFill>
                  <a:schemeClr val="bg1"/>
                </a:solidFill>
                <a:ea typeface="+mn-lt"/>
                <a:cs typeface="+mn-lt"/>
              </a:rPr>
              <a:t>Guerzoni</a:t>
            </a:r>
            <a:r>
              <a:rPr lang="en-US" sz="2800">
                <a:solidFill>
                  <a:schemeClr val="bg1"/>
                </a:solidFill>
                <a:ea typeface="+mn-lt"/>
                <a:cs typeface="+mn-lt"/>
              </a:rPr>
              <a:t>  Panichi</a:t>
            </a:r>
            <a:endParaRPr lang="en-US" sz="2800">
              <a:solidFill>
                <a:schemeClr val="bg1"/>
              </a:solidFill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9217080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4832683" y="-774656"/>
            <a:ext cx="8307453" cy="633719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37841">
            <a:off x="-2469749" y="6406305"/>
            <a:ext cx="8307453" cy="633719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1377795" y="1084605"/>
            <a:ext cx="13639949" cy="8378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000"/>
              </a:lnSpc>
            </a:pPr>
            <a:r>
              <a:rPr lang="en-US" sz="5000">
                <a:solidFill>
                  <a:srgbClr val="222A9B"/>
                </a:solidFill>
                <a:latin typeface="Public Sans"/>
                <a:cs typeface="Calibri"/>
              </a:rPr>
              <a:t>Evaluation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B7484F9-0DCF-4962-C782-D92933727B3A}"/>
              </a:ext>
            </a:extLst>
          </p:cNvPr>
          <p:cNvSpPr txBox="1"/>
          <p:nvPr/>
        </p:nvSpPr>
        <p:spPr>
          <a:xfrm>
            <a:off x="1469571" y="2367642"/>
            <a:ext cx="15797892" cy="701730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5000">
                <a:solidFill>
                  <a:srgbClr val="222A9B"/>
                </a:solidFill>
                <a:latin typeface="Public Sans"/>
                <a:cs typeface="Calibri"/>
              </a:rPr>
              <a:t>1) Linear Regression</a:t>
            </a:r>
          </a:p>
          <a:p>
            <a:endParaRPr lang="en-US" sz="5000">
              <a:solidFill>
                <a:srgbClr val="222A9B"/>
              </a:solidFill>
              <a:latin typeface="Consolas"/>
              <a:cs typeface="Calibri"/>
            </a:endParaRPr>
          </a:p>
          <a:p>
            <a:pPr algn="ctr"/>
            <a:r>
              <a:rPr lang="en-US" sz="5000">
                <a:latin typeface="Consolas"/>
                <a:ea typeface="+mn-lt"/>
                <a:cs typeface="+mn-lt"/>
              </a:rPr>
              <a:t>Adjusted R-squared:  0.1919 </a:t>
            </a:r>
          </a:p>
          <a:p>
            <a:pPr algn="ctr"/>
            <a:endParaRPr lang="en-US" sz="5000">
              <a:latin typeface="Consolas"/>
              <a:cs typeface="Calibri"/>
            </a:endParaRPr>
          </a:p>
          <a:p>
            <a:r>
              <a:rPr lang="en-US" sz="5000">
                <a:ea typeface="+mn-lt"/>
                <a:cs typeface="Calibri"/>
              </a:rPr>
              <a:t>Problems:</a:t>
            </a:r>
          </a:p>
          <a:p>
            <a:pPr marL="685800" indent="-685800">
              <a:buFont typeface="Arial"/>
              <a:buChar char="•"/>
            </a:pPr>
            <a:r>
              <a:rPr lang="en-US" sz="5000">
                <a:ea typeface="+mn-lt"/>
                <a:cs typeface="Calibri"/>
              </a:rPr>
              <a:t>Low accuracy</a:t>
            </a:r>
          </a:p>
          <a:p>
            <a:pPr marL="685800" indent="-685800">
              <a:buFont typeface="Arial"/>
              <a:buChar char="•"/>
            </a:pPr>
            <a:r>
              <a:rPr lang="en-US" sz="5000">
                <a:ea typeface="+mn-lt"/>
                <a:cs typeface="Calibri"/>
              </a:rPr>
              <a:t>Same weight for all the variables</a:t>
            </a:r>
          </a:p>
          <a:p>
            <a:pPr marL="685800" indent="-685800">
              <a:buFont typeface="Arial"/>
              <a:buChar char="•"/>
            </a:pPr>
            <a:r>
              <a:rPr lang="en-US" sz="5000">
                <a:ea typeface="+mn-lt"/>
                <a:cs typeface="Calibri"/>
              </a:rPr>
              <a:t>Limited model</a:t>
            </a:r>
          </a:p>
          <a:p>
            <a:pPr marL="685800" indent="-685800">
              <a:buFont typeface="Arial"/>
              <a:buChar char="•"/>
            </a:pPr>
            <a:endParaRPr lang="en-US" sz="5000">
              <a:ea typeface="+mn-lt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076881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37841">
            <a:off x="-2469749" y="6406305"/>
            <a:ext cx="8307453" cy="633719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1377795" y="1084605"/>
            <a:ext cx="13639949" cy="8378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000"/>
              </a:lnSpc>
            </a:pPr>
            <a:r>
              <a:rPr lang="en-US" sz="5000">
                <a:solidFill>
                  <a:srgbClr val="222A9B"/>
                </a:solidFill>
                <a:ea typeface="+mn-lt"/>
                <a:cs typeface="+mn-lt"/>
              </a:rPr>
              <a:t>Evaluation</a:t>
            </a:r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B7484F9-0DCF-4962-C782-D92933727B3A}"/>
              </a:ext>
            </a:extLst>
          </p:cNvPr>
          <p:cNvSpPr txBox="1"/>
          <p:nvPr/>
        </p:nvSpPr>
        <p:spPr>
          <a:xfrm>
            <a:off x="1469571" y="2367642"/>
            <a:ext cx="15797892" cy="16312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5000">
                <a:solidFill>
                  <a:srgbClr val="222A9B"/>
                </a:solidFill>
                <a:latin typeface="Public Sans"/>
                <a:cs typeface="Calibri"/>
              </a:rPr>
              <a:t>2) Neuronal network</a:t>
            </a:r>
          </a:p>
          <a:p>
            <a:pPr marL="685800" indent="-685800">
              <a:buFont typeface="Arial"/>
              <a:buChar char="•"/>
            </a:pPr>
            <a:endParaRPr lang="en-US" sz="5000">
              <a:solidFill>
                <a:srgbClr val="000000"/>
              </a:solidFill>
              <a:latin typeface="Calibri"/>
              <a:cs typeface="Calibri"/>
            </a:endParaRPr>
          </a:p>
        </p:txBody>
      </p:sp>
      <p:pic>
        <p:nvPicPr>
          <p:cNvPr id="4" name="Picture 4" descr="A picture containing chart&#10;&#10;Description automatically generated">
            <a:extLst>
              <a:ext uri="{FF2B5EF4-FFF2-40B4-BE49-F238E27FC236}">
                <a16:creationId xmlns:a16="http://schemas.microsoft.com/office/drawing/2014/main" id="{5572B5FA-9F3C-5728-BB8E-E79973F526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19457" y="702128"/>
            <a:ext cx="9225642" cy="9225642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4669397" y="-1019585"/>
            <a:ext cx="8307453" cy="63371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D589A64-DDD2-3A4A-E670-36615EF68CAD}"/>
              </a:ext>
            </a:extLst>
          </p:cNvPr>
          <p:cNvSpPr txBox="1"/>
          <p:nvPr/>
        </p:nvSpPr>
        <p:spPr>
          <a:xfrm>
            <a:off x="2902309" y="4413651"/>
            <a:ext cx="5812970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/>
              <a:t>Training:       0.2809806</a:t>
            </a:r>
            <a:endParaRPr lang="en-US" sz="4000">
              <a:cs typeface="Calibri"/>
            </a:endParaRPr>
          </a:p>
          <a:p>
            <a:r>
              <a:rPr lang="en-US" sz="4000"/>
              <a:t>Validation:   0.3455202</a:t>
            </a:r>
            <a:endParaRPr lang="en-US" sz="4000">
              <a:cs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CAF32C-34BC-9D7B-E7EC-F57F0DACA0DD}"/>
              </a:ext>
            </a:extLst>
          </p:cNvPr>
          <p:cNvSpPr txBox="1"/>
          <p:nvPr/>
        </p:nvSpPr>
        <p:spPr>
          <a:xfrm>
            <a:off x="438592" y="5861197"/>
            <a:ext cx="18097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>
              <a:cs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B1D4A1-FD17-62FC-D78A-D3D5600DE468}"/>
              </a:ext>
            </a:extLst>
          </p:cNvPr>
          <p:cNvSpPr txBox="1"/>
          <p:nvPr/>
        </p:nvSpPr>
        <p:spPr>
          <a:xfrm>
            <a:off x="1081483" y="4785791"/>
            <a:ext cx="1812470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>
                <a:cs typeface="Calibri"/>
              </a:rPr>
              <a:t>RMSE</a:t>
            </a:r>
            <a:endParaRPr lang="en-US">
              <a:cs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B7732A-7488-671F-EB6C-CD14BACD8CD8}"/>
              </a:ext>
            </a:extLst>
          </p:cNvPr>
          <p:cNvSpPr txBox="1"/>
          <p:nvPr/>
        </p:nvSpPr>
        <p:spPr>
          <a:xfrm>
            <a:off x="1020726" y="6044608"/>
            <a:ext cx="6172200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/>
              <a:t>Accuracy:     65.5%</a:t>
            </a:r>
          </a:p>
        </p:txBody>
      </p:sp>
    </p:spTree>
    <p:extLst>
      <p:ext uri="{BB962C8B-B14F-4D97-AF65-F5344CB8AC3E}">
        <p14:creationId xmlns:p14="http://schemas.microsoft.com/office/powerpoint/2010/main" val="19530099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37841">
            <a:off x="-2469749" y="6406305"/>
            <a:ext cx="8307453" cy="633719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1377795" y="1084605"/>
            <a:ext cx="13639949" cy="8378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000"/>
              </a:lnSpc>
            </a:pPr>
            <a:r>
              <a:rPr lang="en-US" sz="5000">
                <a:solidFill>
                  <a:srgbClr val="222A9B"/>
                </a:solidFill>
                <a:ea typeface="+mn-lt"/>
                <a:cs typeface="+mn-lt"/>
              </a:rPr>
              <a:t>Evaluation</a:t>
            </a:r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B7484F9-0DCF-4962-C782-D92933727B3A}"/>
              </a:ext>
            </a:extLst>
          </p:cNvPr>
          <p:cNvSpPr txBox="1"/>
          <p:nvPr/>
        </p:nvSpPr>
        <p:spPr>
          <a:xfrm>
            <a:off x="1469571" y="2367642"/>
            <a:ext cx="15797892" cy="16312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5000">
                <a:solidFill>
                  <a:srgbClr val="222A9B"/>
                </a:solidFill>
                <a:latin typeface="Public Sans"/>
                <a:cs typeface="Calibri"/>
              </a:rPr>
              <a:t>3) Decision Tree</a:t>
            </a:r>
          </a:p>
          <a:p>
            <a:pPr marL="685800" indent="-685800">
              <a:buFont typeface="Arial"/>
              <a:buChar char="•"/>
            </a:pPr>
            <a:endParaRPr lang="en-US" sz="5000">
              <a:solidFill>
                <a:srgbClr val="000000"/>
              </a:solidFill>
              <a:latin typeface="Calibri"/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D589A64-DDD2-3A4A-E670-36615EF68CAD}"/>
              </a:ext>
            </a:extLst>
          </p:cNvPr>
          <p:cNvSpPr txBox="1"/>
          <p:nvPr/>
        </p:nvSpPr>
        <p:spPr>
          <a:xfrm>
            <a:off x="1191987" y="7903029"/>
            <a:ext cx="7870371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>
                <a:ea typeface="+mn-lt"/>
                <a:cs typeface="+mn-lt"/>
              </a:rPr>
              <a:t>              </a:t>
            </a:r>
            <a:r>
              <a:rPr lang="en-US" sz="4000">
                <a:latin typeface="Consolas"/>
                <a:ea typeface="+mn-lt"/>
                <a:cs typeface="+mn-lt"/>
              </a:rPr>
              <a:t>Accuracy : 0.7993   </a:t>
            </a:r>
            <a:r>
              <a:rPr lang="en-US" sz="4000">
                <a:ea typeface="+mn-lt"/>
                <a:cs typeface="+mn-lt"/>
              </a:rPr>
              <a:t>   </a:t>
            </a:r>
            <a:endParaRPr lang="en-US">
              <a:cs typeface="Calibri"/>
            </a:endParaRP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2213C3DF-7FCE-C922-40D3-0580F43BCA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0693576"/>
              </p:ext>
            </p:extLst>
          </p:nvPr>
        </p:nvGraphicFramePr>
        <p:xfrm>
          <a:off x="2318657" y="3706585"/>
          <a:ext cx="6018369" cy="391675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06123">
                  <a:extLst>
                    <a:ext uri="{9D8B030D-6E8A-4147-A177-3AD203B41FA5}">
                      <a16:colId xmlns:a16="http://schemas.microsoft.com/office/drawing/2014/main" val="3258667699"/>
                    </a:ext>
                  </a:extLst>
                </a:gridCol>
                <a:gridCol w="2006123">
                  <a:extLst>
                    <a:ext uri="{9D8B030D-6E8A-4147-A177-3AD203B41FA5}">
                      <a16:colId xmlns:a16="http://schemas.microsoft.com/office/drawing/2014/main" val="1144020568"/>
                    </a:ext>
                  </a:extLst>
                </a:gridCol>
                <a:gridCol w="2006123">
                  <a:extLst>
                    <a:ext uri="{9D8B030D-6E8A-4147-A177-3AD203B41FA5}">
                      <a16:colId xmlns:a16="http://schemas.microsoft.com/office/drawing/2014/main" val="1409380591"/>
                    </a:ext>
                  </a:extLst>
                </a:gridCol>
              </a:tblGrid>
              <a:tr h="1223830">
                <a:tc>
                  <a:txBody>
                    <a:bodyPr/>
                    <a:lstStyle/>
                    <a:p>
                      <a:pPr algn="ctr"/>
                      <a:r>
                        <a:rPr lang="en-US" sz="3200"/>
                        <a:t>Actual Values/ Prediction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/>
                        <a:t>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/>
                        <a:t>YES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91137518"/>
                  </a:ext>
                </a:extLst>
              </a:tr>
              <a:tr h="1181137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3200"/>
                        <a:t>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/>
                        <a:t>221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/>
                        <a:t>54</a:t>
                      </a:r>
                    </a:p>
                  </a:txBody>
                  <a:tcPr anchor="ctr">
                    <a:solidFill>
                      <a:srgbClr val="EB464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2188436"/>
                  </a:ext>
                </a:extLst>
              </a:tr>
              <a:tr h="1181137">
                <a:tc>
                  <a:txBody>
                    <a:bodyPr/>
                    <a:lstStyle/>
                    <a:p>
                      <a:pPr algn="ctr"/>
                      <a:r>
                        <a:rPr lang="en-US" sz="3200"/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/>
                        <a:t>5</a:t>
                      </a:r>
                    </a:p>
                  </a:txBody>
                  <a:tcPr anchor="ctr">
                    <a:solidFill>
                      <a:srgbClr val="EB464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/>
                        <a:t>14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4664731"/>
                  </a:ext>
                </a:extLst>
              </a:tr>
            </a:tbl>
          </a:graphicData>
        </a:graphic>
      </p:graphicFrame>
      <p:pic>
        <p:nvPicPr>
          <p:cNvPr id="8" name="Picture 8" descr="Diagram, schematic&#10;&#10;Description automatically generated">
            <a:extLst>
              <a:ext uri="{FF2B5EF4-FFF2-40B4-BE49-F238E27FC236}">
                <a16:creationId xmlns:a16="http://schemas.microsoft.com/office/drawing/2014/main" id="{65BEBF76-C337-9842-ABC0-E3C2712666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0472" y="2739811"/>
            <a:ext cx="9323615" cy="5868734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4669397" y="-1019585"/>
            <a:ext cx="8307453" cy="6337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7226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37841">
            <a:off x="-2469749" y="6406305"/>
            <a:ext cx="8307453" cy="633719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1377795" y="1084605"/>
            <a:ext cx="13639949" cy="8378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000"/>
              </a:lnSpc>
            </a:pPr>
            <a:r>
              <a:rPr lang="en-US" sz="5000">
                <a:solidFill>
                  <a:srgbClr val="222A9B"/>
                </a:solidFill>
                <a:ea typeface="+mn-lt"/>
                <a:cs typeface="+mn-lt"/>
              </a:rPr>
              <a:t>Evaluation</a:t>
            </a:r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B7484F9-0DCF-4962-C782-D92933727B3A}"/>
              </a:ext>
            </a:extLst>
          </p:cNvPr>
          <p:cNvSpPr txBox="1"/>
          <p:nvPr/>
        </p:nvSpPr>
        <p:spPr>
          <a:xfrm>
            <a:off x="1469571" y="2367642"/>
            <a:ext cx="15797892" cy="16312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5000">
                <a:solidFill>
                  <a:srgbClr val="222A9B"/>
                </a:solidFill>
                <a:latin typeface="Public Sans"/>
                <a:cs typeface="Calibri"/>
              </a:rPr>
              <a:t>4) </a:t>
            </a:r>
            <a:r>
              <a:rPr lang="en-US" sz="5000" err="1">
                <a:solidFill>
                  <a:srgbClr val="222A9B"/>
                </a:solidFill>
                <a:latin typeface="Public Sans"/>
                <a:cs typeface="Calibri"/>
              </a:rPr>
              <a:t>XGBoost</a:t>
            </a:r>
            <a:endParaRPr lang="en-US" sz="5000">
              <a:solidFill>
                <a:srgbClr val="222A9B"/>
              </a:solidFill>
              <a:latin typeface="Public Sans"/>
              <a:cs typeface="Calibri"/>
            </a:endParaRPr>
          </a:p>
          <a:p>
            <a:pPr marL="685800" indent="-685800">
              <a:buFont typeface="Arial"/>
              <a:buChar char="•"/>
            </a:pPr>
            <a:endParaRPr lang="en-US" sz="5000">
              <a:solidFill>
                <a:srgbClr val="000000"/>
              </a:solidFill>
              <a:latin typeface="Calibri"/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D589A64-DDD2-3A4A-E670-36615EF68CAD}"/>
              </a:ext>
            </a:extLst>
          </p:cNvPr>
          <p:cNvSpPr txBox="1"/>
          <p:nvPr/>
        </p:nvSpPr>
        <p:spPr>
          <a:xfrm>
            <a:off x="5421087" y="8001001"/>
            <a:ext cx="7870371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 dirty="0">
                <a:ea typeface="+mn-lt"/>
                <a:cs typeface="+mn-lt"/>
              </a:rPr>
              <a:t>              </a:t>
            </a:r>
            <a:r>
              <a:rPr lang="en-US" sz="4000" dirty="0">
                <a:latin typeface="Consolas"/>
                <a:ea typeface="+mn-lt"/>
                <a:cs typeface="+mn-lt"/>
              </a:rPr>
              <a:t>Accuracy : 0.8095  </a:t>
            </a:r>
            <a:r>
              <a:rPr lang="en-US" sz="4000" dirty="0">
                <a:ea typeface="+mn-lt"/>
                <a:cs typeface="+mn-lt"/>
              </a:rPr>
              <a:t>   </a:t>
            </a:r>
            <a:endParaRPr lang="en-US" dirty="0">
              <a:cs typeface="Calibri"/>
            </a:endParaRP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2213C3DF-7FCE-C922-40D3-0580F43BCA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4756719"/>
              </p:ext>
            </p:extLst>
          </p:nvPr>
        </p:nvGraphicFramePr>
        <p:xfrm>
          <a:off x="5437414" y="3396342"/>
          <a:ext cx="8243184" cy="438821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747728">
                  <a:extLst>
                    <a:ext uri="{9D8B030D-6E8A-4147-A177-3AD203B41FA5}">
                      <a16:colId xmlns:a16="http://schemas.microsoft.com/office/drawing/2014/main" val="3258667699"/>
                    </a:ext>
                  </a:extLst>
                </a:gridCol>
                <a:gridCol w="2747728">
                  <a:extLst>
                    <a:ext uri="{9D8B030D-6E8A-4147-A177-3AD203B41FA5}">
                      <a16:colId xmlns:a16="http://schemas.microsoft.com/office/drawing/2014/main" val="1144020568"/>
                    </a:ext>
                  </a:extLst>
                </a:gridCol>
                <a:gridCol w="2747728">
                  <a:extLst>
                    <a:ext uri="{9D8B030D-6E8A-4147-A177-3AD203B41FA5}">
                      <a16:colId xmlns:a16="http://schemas.microsoft.com/office/drawing/2014/main" val="1409380591"/>
                    </a:ext>
                  </a:extLst>
                </a:gridCol>
              </a:tblGrid>
              <a:tr h="1728691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Actual Values/ Prediction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YES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91137518"/>
                  </a:ext>
                </a:extLst>
              </a:tr>
              <a:tr h="1329762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3200" dirty="0"/>
                        <a:t>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3200" b="0" i="0" u="none" strike="noStrike" noProof="0" dirty="0">
                          <a:latin typeface="Calibri"/>
                        </a:rPr>
                        <a:t>222</a:t>
                      </a:r>
                      <a:endParaRPr lang="en-US" sz="3200" dirty="0"/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4</a:t>
                      </a:r>
                    </a:p>
                  </a:txBody>
                  <a:tcPr anchor="ctr">
                    <a:solidFill>
                      <a:srgbClr val="EB464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2188436"/>
                  </a:ext>
                </a:extLst>
              </a:tr>
              <a:tr h="1329762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3200" b="0" i="0" u="none" strike="noStrike" noProof="0" dirty="0">
                          <a:latin typeface="Calibri"/>
                        </a:rPr>
                        <a:t>52</a:t>
                      </a:r>
                      <a:endParaRPr lang="en-US" sz="3200" dirty="0"/>
                    </a:p>
                  </a:txBody>
                  <a:tcPr anchor="ctr">
                    <a:solidFill>
                      <a:srgbClr val="EB464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3200" dirty="0"/>
                        <a:t>16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4664731"/>
                  </a:ext>
                </a:extLst>
              </a:tr>
            </a:tbl>
          </a:graphicData>
        </a:graphic>
      </p:graphicFrame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4669397" y="-1019585"/>
            <a:ext cx="8307453" cy="6337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5673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Chart&#10;&#10;Description automatically generated">
            <a:extLst>
              <a:ext uri="{FF2B5EF4-FFF2-40B4-BE49-F238E27FC236}">
                <a16:creationId xmlns:a16="http://schemas.microsoft.com/office/drawing/2014/main" id="{B44ED4F2-E376-E658-1E41-076898D671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4358" y="719011"/>
            <a:ext cx="14810013" cy="10416519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137841">
            <a:off x="-2469749" y="6406305"/>
            <a:ext cx="8307453" cy="633719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1377795" y="1084605"/>
            <a:ext cx="13639949" cy="8378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000"/>
              </a:lnSpc>
            </a:pPr>
            <a:r>
              <a:rPr lang="en-US" sz="5000">
                <a:solidFill>
                  <a:srgbClr val="222A9B"/>
                </a:solidFill>
                <a:ea typeface="+mn-lt"/>
                <a:cs typeface="+mn-lt"/>
              </a:rPr>
              <a:t>Evaluation</a:t>
            </a:r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B7484F9-0DCF-4962-C782-D92933727B3A}"/>
              </a:ext>
            </a:extLst>
          </p:cNvPr>
          <p:cNvSpPr txBox="1"/>
          <p:nvPr/>
        </p:nvSpPr>
        <p:spPr>
          <a:xfrm>
            <a:off x="7935685" y="1077685"/>
            <a:ext cx="15797892" cy="16312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5000">
                <a:solidFill>
                  <a:srgbClr val="222A9B"/>
                </a:solidFill>
                <a:latin typeface="Public Sans"/>
                <a:cs typeface="Calibri"/>
              </a:rPr>
              <a:t>4) </a:t>
            </a:r>
            <a:r>
              <a:rPr lang="en-US" sz="5000" err="1">
                <a:solidFill>
                  <a:srgbClr val="222A9B"/>
                </a:solidFill>
                <a:latin typeface="Public Sans"/>
                <a:cs typeface="Calibri"/>
              </a:rPr>
              <a:t>XGBoost</a:t>
            </a:r>
            <a:endParaRPr lang="en-US" sz="5000">
              <a:solidFill>
                <a:srgbClr val="222A9B"/>
              </a:solidFill>
              <a:latin typeface="Public Sans"/>
              <a:cs typeface="Calibri"/>
            </a:endParaRPr>
          </a:p>
          <a:p>
            <a:pPr marL="685800" indent="-685800">
              <a:buFont typeface="Arial"/>
              <a:buChar char="•"/>
            </a:pPr>
            <a:endParaRPr lang="en-US" sz="5000">
              <a:solidFill>
                <a:srgbClr val="000000"/>
              </a:solidFill>
              <a:latin typeface="Calibri"/>
              <a:cs typeface="Calibri"/>
            </a:endParaRP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4669397" y="-1019585"/>
            <a:ext cx="8307453" cy="6337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2795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37841">
            <a:off x="-2469749" y="6406305"/>
            <a:ext cx="8307453" cy="633719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4669397" y="-1019585"/>
            <a:ext cx="8307453" cy="63371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1A2642B-3BAC-9584-5032-10DA43336214}"/>
              </a:ext>
            </a:extLst>
          </p:cNvPr>
          <p:cNvSpPr txBox="1"/>
          <p:nvPr/>
        </p:nvSpPr>
        <p:spPr>
          <a:xfrm>
            <a:off x="1682223" y="1038572"/>
            <a:ext cx="15797892" cy="85561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5000" dirty="0">
                <a:solidFill>
                  <a:srgbClr val="222A9B"/>
                </a:solidFill>
                <a:latin typeface="Public Sans"/>
                <a:ea typeface="+mn-lt"/>
                <a:cs typeface="Calibri"/>
              </a:rPr>
              <a:t>Propose model</a:t>
            </a:r>
          </a:p>
          <a:p>
            <a:pPr algn="ctr"/>
            <a:endParaRPr lang="en-US" sz="5000">
              <a:solidFill>
                <a:srgbClr val="222A9B"/>
              </a:solidFill>
              <a:latin typeface="Public Sans"/>
              <a:ea typeface="+mn-lt"/>
              <a:cs typeface="Calibri"/>
            </a:endParaRPr>
          </a:p>
          <a:p>
            <a:r>
              <a:rPr lang="en-US" sz="5000" dirty="0">
                <a:solidFill>
                  <a:srgbClr val="222A9B"/>
                </a:solidFill>
                <a:latin typeface="Public Sans"/>
                <a:ea typeface="+mn-lt"/>
                <a:cs typeface="Calibri"/>
              </a:rPr>
              <a:t>Model:       </a:t>
            </a:r>
            <a:r>
              <a:rPr lang="en-US" sz="5000" dirty="0" err="1">
                <a:solidFill>
                  <a:srgbClr val="222A9B"/>
                </a:solidFill>
                <a:latin typeface="Public Sans"/>
                <a:ea typeface="+mn-lt"/>
                <a:cs typeface="Calibri"/>
              </a:rPr>
              <a:t>XGBoost</a:t>
            </a:r>
            <a:r>
              <a:rPr lang="en-US" sz="5000" dirty="0">
                <a:solidFill>
                  <a:srgbClr val="222A9B"/>
                </a:solidFill>
                <a:latin typeface="Public Sans"/>
                <a:ea typeface="+mn-lt"/>
                <a:cs typeface="Calibri"/>
              </a:rPr>
              <a:t>, 79.25% accuracy</a:t>
            </a:r>
          </a:p>
          <a:p>
            <a:endParaRPr lang="en-US" sz="5000">
              <a:solidFill>
                <a:srgbClr val="222A9B"/>
              </a:solidFill>
              <a:latin typeface="Public Sans"/>
              <a:ea typeface="+mn-lt"/>
              <a:cs typeface="Calibri"/>
            </a:endParaRPr>
          </a:p>
          <a:p>
            <a:r>
              <a:rPr lang="en-US" sz="5000" dirty="0">
                <a:solidFill>
                  <a:srgbClr val="222A9B"/>
                </a:solidFill>
                <a:latin typeface="Public Sans"/>
                <a:ea typeface="+mn-lt"/>
                <a:cs typeface="Calibri"/>
              </a:rPr>
              <a:t>Variables: </a:t>
            </a:r>
          </a:p>
          <a:p>
            <a:pPr marL="3429000" lvl="6" indent="-685800">
              <a:buFont typeface="Arial"/>
              <a:buChar char="•"/>
            </a:pPr>
            <a:r>
              <a:rPr lang="en-US" sz="5000" dirty="0">
                <a:ea typeface="+mn-lt"/>
                <a:cs typeface="Calibri"/>
              </a:rPr>
              <a:t>Monthly income</a:t>
            </a:r>
          </a:p>
          <a:p>
            <a:pPr marL="3429000" lvl="6" indent="-685800">
              <a:buFont typeface="Arial"/>
              <a:buChar char="•"/>
            </a:pPr>
            <a:r>
              <a:rPr lang="en-US" sz="5000" dirty="0">
                <a:ea typeface="+mn-lt"/>
                <a:cs typeface="Calibri"/>
              </a:rPr>
              <a:t>Over time</a:t>
            </a:r>
            <a:endParaRPr lang="en-US" dirty="0">
              <a:cs typeface="Calibri"/>
            </a:endParaRPr>
          </a:p>
          <a:p>
            <a:pPr marL="3429000" lvl="6" indent="-685800">
              <a:buFont typeface="Arial"/>
              <a:buChar char="•"/>
            </a:pPr>
            <a:r>
              <a:rPr lang="en-US" sz="5000" dirty="0">
                <a:ea typeface="+mn-lt"/>
                <a:cs typeface="Calibri"/>
              </a:rPr>
              <a:t>Distance from home</a:t>
            </a:r>
          </a:p>
          <a:p>
            <a:pPr marL="3429000" lvl="6" indent="-685800">
              <a:buFont typeface="Arial"/>
              <a:buChar char="•"/>
            </a:pPr>
            <a:r>
              <a:rPr lang="en-US" sz="5000" dirty="0">
                <a:ea typeface="+mn-lt"/>
                <a:cs typeface="Calibri"/>
              </a:rPr>
              <a:t>Total year working</a:t>
            </a:r>
            <a:endParaRPr lang="en-US" dirty="0">
              <a:cs typeface="Calibri"/>
            </a:endParaRPr>
          </a:p>
          <a:p>
            <a:pPr marL="3429000" lvl="6" indent="-685800">
              <a:buFont typeface="Arial"/>
              <a:buChar char="•"/>
            </a:pPr>
            <a:r>
              <a:rPr lang="en-US" sz="5000" dirty="0">
                <a:ea typeface="+mn-lt"/>
                <a:cs typeface="Calibri"/>
              </a:rPr>
              <a:t>Stock option</a:t>
            </a:r>
            <a:endParaRPr lang="en-US" dirty="0">
              <a:cs typeface="Calibri"/>
            </a:endParaRPr>
          </a:p>
          <a:p>
            <a:pPr marL="685800" indent="-685800">
              <a:buFont typeface="Arial"/>
              <a:buChar char="•"/>
            </a:pPr>
            <a:endParaRPr lang="en-US" sz="5000">
              <a:ea typeface="+mn-lt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335965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A9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2333050" y="6872654"/>
            <a:ext cx="16218719" cy="12149295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327580" y="8266836"/>
            <a:ext cx="5753884" cy="820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 b="1">
                <a:solidFill>
                  <a:srgbClr val="FFFFFF"/>
                </a:solidFill>
                <a:latin typeface="Public Sans Bold"/>
              </a:rPr>
              <a:t>Recommendations</a:t>
            </a:r>
            <a:endParaRPr lang="en-US" b="1">
              <a:latin typeface="Public Sans Bold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FFB0D45-518E-A454-4DBA-F5481A2EB10C}"/>
              </a:ext>
            </a:extLst>
          </p:cNvPr>
          <p:cNvSpPr txBox="1"/>
          <p:nvPr/>
        </p:nvSpPr>
        <p:spPr>
          <a:xfrm>
            <a:off x="1607076" y="1443489"/>
            <a:ext cx="15073848" cy="79642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3200" dirty="0">
                <a:solidFill>
                  <a:schemeClr val="bg1"/>
                </a:solidFill>
                <a:latin typeface="Public Sans"/>
                <a:ea typeface="+mn-lt"/>
                <a:cs typeface="+mn-lt"/>
              </a:rPr>
              <a:t>Competitive salary ranges 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endParaRPr lang="en-US" sz="3200">
              <a:solidFill>
                <a:schemeClr val="bg1"/>
              </a:solidFill>
              <a:latin typeface="Public Sans"/>
              <a:ea typeface="+mn-lt"/>
              <a:cs typeface="+mn-lt"/>
            </a:endParaRP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3200" dirty="0">
                <a:solidFill>
                  <a:schemeClr val="bg1"/>
                </a:solidFill>
                <a:latin typeface="Public Sans"/>
                <a:ea typeface="+mn-lt"/>
                <a:cs typeface="+mn-lt"/>
              </a:rPr>
              <a:t>Reduce overload time 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endParaRPr lang="en-US" sz="3200" dirty="0">
              <a:solidFill>
                <a:schemeClr val="bg1"/>
              </a:solidFill>
              <a:latin typeface="Public Sans"/>
              <a:ea typeface="+mn-lt"/>
              <a:cs typeface="+mn-lt"/>
            </a:endParaRP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3200" dirty="0">
                <a:solidFill>
                  <a:schemeClr val="bg1"/>
                </a:solidFill>
                <a:latin typeface="Calibri"/>
                <a:ea typeface="+mn-lt"/>
                <a:cs typeface="+mn-lt"/>
              </a:rPr>
              <a:t>Distance from home</a:t>
            </a:r>
            <a:endParaRPr lang="en-US" sz="3200" dirty="0">
              <a:solidFill>
                <a:schemeClr val="bg1"/>
              </a:solidFill>
              <a:latin typeface="Public Sans"/>
              <a:ea typeface="+mn-lt"/>
              <a:cs typeface="+mn-lt"/>
            </a:endParaRP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endParaRPr lang="en-US" sz="3200">
              <a:solidFill>
                <a:schemeClr val="bg1"/>
              </a:solidFill>
              <a:latin typeface="Public Sans"/>
              <a:ea typeface="+mn-lt"/>
              <a:cs typeface="+mn-lt"/>
            </a:endParaRP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3200" dirty="0">
                <a:solidFill>
                  <a:schemeClr val="bg1"/>
                </a:solidFill>
                <a:latin typeface="Public Sans"/>
                <a:ea typeface="+mn-lt"/>
                <a:cs typeface="+mn-lt"/>
              </a:rPr>
              <a:t>Reward long-lasting employees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endParaRPr lang="en-US" sz="3200">
              <a:solidFill>
                <a:schemeClr val="bg1"/>
              </a:solidFill>
              <a:latin typeface="Public Sans"/>
              <a:ea typeface="+mn-lt"/>
              <a:cs typeface="+mn-lt"/>
            </a:endParaRP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3200" dirty="0">
                <a:solidFill>
                  <a:schemeClr val="bg1"/>
                </a:solidFill>
                <a:latin typeface="Public Sans"/>
                <a:ea typeface="+mn-lt"/>
                <a:cs typeface="+mn-lt"/>
              </a:rPr>
              <a:t>Stimulate with stock options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endParaRPr lang="en-US" sz="3200">
              <a:solidFill>
                <a:schemeClr val="bg1"/>
              </a:solidFill>
              <a:latin typeface="Public Sans"/>
              <a:ea typeface="+mn-lt"/>
              <a:cs typeface="+mn-lt"/>
            </a:endParaRP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endParaRPr lang="en-US" sz="3200">
              <a:solidFill>
                <a:schemeClr val="bg1"/>
              </a:solidFill>
              <a:latin typeface="Public Sans"/>
              <a:ea typeface="+mn-lt"/>
              <a:cs typeface="+mn-lt"/>
            </a:endParaRP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endParaRPr lang="en-US" sz="3200">
              <a:solidFill>
                <a:schemeClr val="bg1"/>
              </a:solidFill>
              <a:latin typeface="Public Sans"/>
              <a:ea typeface="+mn-lt"/>
              <a:cs typeface="+mn-lt"/>
            </a:endParaRP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endParaRPr lang="en-US" sz="3200">
              <a:solidFill>
                <a:schemeClr val="bg1"/>
              </a:solidFill>
              <a:latin typeface="Public Sans"/>
              <a:ea typeface="+mn-lt"/>
              <a:cs typeface="+mn-lt"/>
            </a:endParaRP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endParaRPr lang="en-US" sz="3200">
              <a:solidFill>
                <a:schemeClr val="bg1"/>
              </a:solidFill>
              <a:latin typeface="Public Sans"/>
              <a:ea typeface="+mn-lt"/>
              <a:cs typeface="+mn-l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4217211" y="107855"/>
            <a:ext cx="5781358" cy="12668315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623887" y="477839"/>
            <a:ext cx="12866114" cy="5302423"/>
            <a:chOff x="-2825751" y="-4148846"/>
            <a:chExt cx="17154818" cy="7069898"/>
          </a:xfrm>
        </p:grpSpPr>
        <p:sp>
          <p:nvSpPr>
            <p:cNvPr id="4" name="TextBox 4"/>
            <p:cNvSpPr txBox="1"/>
            <p:nvPr/>
          </p:nvSpPr>
          <p:spPr>
            <a:xfrm>
              <a:off x="-2768600" y="-4148846"/>
              <a:ext cx="9323152" cy="12311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200"/>
                </a:lnSpc>
              </a:pPr>
              <a:r>
                <a:rPr lang="en-US" sz="6000">
                  <a:solidFill>
                    <a:srgbClr val="222A9B"/>
                  </a:solidFill>
                  <a:latin typeface="Public Sans Bold"/>
                  <a:ea typeface="+mn-lt"/>
                  <a:cs typeface="+mn-lt"/>
                </a:rPr>
                <a:t>Reference List</a:t>
              </a:r>
              <a:endParaRPr lang="en-US" sz="6000">
                <a:solidFill>
                  <a:srgbClr val="222A9B"/>
                </a:solidFill>
                <a:latin typeface="Public Sans Bold"/>
                <a:cs typeface="Calibri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-2825751" y="-2789914"/>
              <a:ext cx="17154818" cy="571096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buFont typeface="Arial,Sans-Serif"/>
                <a:buChar char="•"/>
              </a:pPr>
              <a:endParaRPr lang="en-US" sz="2200">
                <a:latin typeface="Public Sans"/>
                <a:ea typeface="+mn-lt"/>
                <a:cs typeface="+mn-lt"/>
              </a:endParaRPr>
            </a:p>
            <a:p>
              <a:pPr marL="285750" indent="-342900">
                <a:lnSpc>
                  <a:spcPct val="90000"/>
                </a:lnSpc>
                <a:spcBef>
                  <a:spcPts val="1000"/>
                </a:spcBef>
                <a:buFont typeface="Arial"/>
                <a:buChar char="•"/>
              </a:pPr>
              <a:r>
                <a:rPr lang="en-US" sz="2200">
                  <a:latin typeface="Public Sans"/>
                  <a:ea typeface="+mn-lt"/>
                  <a:cs typeface="+mn-lt"/>
                </a:rPr>
                <a:t>1.   McKinsey,  8 Sep 2021</a:t>
              </a:r>
              <a:r>
                <a:rPr lang="en-US" sz="2200">
                  <a:latin typeface="Public Sans"/>
                  <a:cs typeface="Calibri"/>
                </a:rPr>
                <a:t>, </a:t>
              </a:r>
              <a:r>
                <a:rPr lang="en-US" sz="2200">
                  <a:latin typeface="Public Sans"/>
                </a:rPr>
                <a:t> ‘Great Attrition’ or ‘Great Attraction’? The choice is yours </a:t>
              </a:r>
              <a:r>
                <a:rPr lang="en-US" sz="2200">
                  <a:ea typeface="+mn-lt"/>
                  <a:cs typeface="+mn-lt"/>
                  <a:hlinkClick r:id="rId4"/>
                </a:rPr>
                <a:t>https://www.mckinsey.com/capabilities/people-and-organizational-performance/our-insights/great-attrition-or-great-attraction-the-choice-is-yours</a:t>
              </a:r>
              <a:r>
                <a:rPr lang="en-US" sz="2200">
                  <a:ea typeface="+mn-lt"/>
                  <a:cs typeface="+mn-lt"/>
                </a:rPr>
                <a:t> </a:t>
              </a:r>
              <a:endParaRPr lang="en-US">
                <a:latin typeface="Calibri"/>
                <a:cs typeface="Calibri"/>
              </a:endParaRPr>
            </a:p>
            <a:p>
              <a:pPr marL="285750" indent="-342900">
                <a:lnSpc>
                  <a:spcPct val="90000"/>
                </a:lnSpc>
                <a:spcBef>
                  <a:spcPts val="1000"/>
                </a:spcBef>
                <a:buFont typeface="Arial"/>
                <a:buChar char="•"/>
              </a:pPr>
              <a:endParaRPr lang="en-US" sz="2200">
                <a:latin typeface="Public Sans"/>
              </a:endParaRPr>
            </a:p>
            <a:p>
              <a:pPr marL="285750" indent="-342900">
                <a:lnSpc>
                  <a:spcPct val="90000"/>
                </a:lnSpc>
                <a:spcBef>
                  <a:spcPts val="1000"/>
                </a:spcBef>
                <a:buFont typeface="Arial"/>
                <a:buChar char="•"/>
              </a:pPr>
              <a:r>
                <a:rPr lang="en-US" sz="2200">
                  <a:latin typeface="Public Sans"/>
                </a:rPr>
                <a:t>2.</a:t>
              </a:r>
              <a:r>
                <a:rPr lang="en-US" sz="2200">
                  <a:latin typeface="Public Sans"/>
                  <a:ea typeface="+mn-lt"/>
                  <a:cs typeface="+mn-lt"/>
                </a:rPr>
                <a:t> Paul Chance, 27 Jan 2021,  'Why Is Attrition Becoming an Increasing Problem?'</a:t>
              </a:r>
              <a:r>
                <a:rPr lang="en-US" sz="2200">
                  <a:latin typeface="Public Sans"/>
                </a:rPr>
                <a:t> </a:t>
              </a:r>
              <a:r>
                <a:rPr lang="en-US" sz="2200">
                  <a:ea typeface="+mn-lt"/>
                  <a:cs typeface="+mn-lt"/>
                  <a:hlinkClick r:id="rId5"/>
                </a:rPr>
                <a:t>https://www.callcentrehelper.com/attrition-problem-167212.htm</a:t>
              </a:r>
              <a:r>
                <a:rPr lang="en-US" sz="2200">
                  <a:ea typeface="+mn-lt"/>
                  <a:cs typeface="+mn-lt"/>
                </a:rPr>
                <a:t> </a:t>
              </a:r>
            </a:p>
            <a:p>
              <a:pPr marL="285750" indent="-342900">
                <a:lnSpc>
                  <a:spcPct val="90000"/>
                </a:lnSpc>
                <a:spcBef>
                  <a:spcPts val="1000"/>
                </a:spcBef>
                <a:buFont typeface="Arial"/>
                <a:buChar char="•"/>
              </a:pPr>
              <a:endParaRPr lang="en-US" sz="2200">
                <a:latin typeface="Calibri"/>
                <a:ea typeface="+mn-lt"/>
                <a:cs typeface="+mn-lt"/>
              </a:endParaRPr>
            </a:p>
            <a:p>
              <a:pPr marL="285750" indent="-342900">
                <a:lnSpc>
                  <a:spcPct val="90000"/>
                </a:lnSpc>
                <a:spcBef>
                  <a:spcPts val="1000"/>
                </a:spcBef>
                <a:buFont typeface="Arial"/>
                <a:buChar char="•"/>
              </a:pPr>
              <a:r>
                <a:rPr lang="en-US" sz="2200">
                  <a:latin typeface="Calibri"/>
                  <a:ea typeface="+mn-lt"/>
                  <a:cs typeface="+mn-lt"/>
                </a:rPr>
                <a:t>3. Merriam webster.....</a:t>
              </a:r>
            </a:p>
            <a:p>
              <a:pPr marL="285750" indent="-342900">
                <a:lnSpc>
                  <a:spcPct val="90000"/>
                </a:lnSpc>
                <a:spcBef>
                  <a:spcPts val="1000"/>
                </a:spcBef>
                <a:buFont typeface="Arial"/>
                <a:buChar char="•"/>
              </a:pPr>
              <a:endParaRPr lang="en-US" sz="2200">
                <a:latin typeface="Calibri"/>
                <a:ea typeface="+mn-lt"/>
                <a:cs typeface="+mn-lt"/>
              </a:endParaRPr>
            </a:p>
            <a:p>
              <a:pPr marL="228600" indent="-285750">
                <a:lnSpc>
                  <a:spcPct val="90000"/>
                </a:lnSpc>
                <a:spcBef>
                  <a:spcPts val="1000"/>
                </a:spcBef>
                <a:buFont typeface="Arial"/>
                <a:buChar char="•"/>
              </a:pPr>
              <a:endParaRPr lang="en-US" sz="2200">
                <a:latin typeface="Public Sans"/>
                <a:ea typeface="+mn-lt"/>
                <a:cs typeface="+mn-lt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028700" y="1988185"/>
            <a:ext cx="6083531" cy="92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6000">
                <a:solidFill>
                  <a:srgbClr val="222A9B"/>
                </a:solidFill>
                <a:latin typeface="Public Sans Bold"/>
              </a:rPr>
              <a:t>Outline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56233112-F523-1FE2-87D3-2543C25455B1}"/>
              </a:ext>
            </a:extLst>
          </p:cNvPr>
          <p:cNvSpPr>
            <a:spLocks noGrp="1"/>
          </p:cNvSpPr>
          <p:nvPr/>
        </p:nvSpPr>
        <p:spPr>
          <a:xfrm>
            <a:off x="9148664" y="1869268"/>
            <a:ext cx="10515600" cy="717266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>
                <a:latin typeface="Public Sans"/>
                <a:cs typeface="Calibri"/>
              </a:rPr>
              <a:t>Business Goal</a:t>
            </a:r>
            <a:endParaRPr lang="en-US"/>
          </a:p>
          <a:p>
            <a:pPr marL="0" indent="0">
              <a:buNone/>
            </a:pPr>
            <a:endParaRPr lang="en-US">
              <a:latin typeface="Public Sans"/>
              <a:cs typeface="Calibri"/>
            </a:endParaRPr>
          </a:p>
          <a:p>
            <a:pPr marL="0" indent="0">
              <a:buNone/>
            </a:pPr>
            <a:r>
              <a:rPr lang="en-US">
                <a:latin typeface="Public Sans"/>
                <a:cs typeface="Calibri"/>
              </a:rPr>
              <a:t>Data Mining Goal</a:t>
            </a:r>
          </a:p>
          <a:p>
            <a:pPr marL="0" indent="0">
              <a:buNone/>
            </a:pPr>
            <a:endParaRPr lang="en-US">
              <a:latin typeface="Public Sans"/>
              <a:cs typeface="Calibri"/>
            </a:endParaRPr>
          </a:p>
          <a:p>
            <a:pPr marL="0" indent="0">
              <a:buNone/>
            </a:pPr>
            <a:r>
              <a:rPr lang="en-US">
                <a:latin typeface="Public Sans"/>
                <a:cs typeface="Calibri"/>
              </a:rPr>
              <a:t>Data Description</a:t>
            </a:r>
          </a:p>
          <a:p>
            <a:pPr marL="0" indent="0">
              <a:buNone/>
            </a:pPr>
            <a:endParaRPr lang="en-US">
              <a:latin typeface="Public Sans"/>
              <a:cs typeface="Calibri"/>
            </a:endParaRPr>
          </a:p>
          <a:p>
            <a:pPr marL="0" indent="0">
              <a:buNone/>
            </a:pPr>
            <a:r>
              <a:rPr lang="en-US">
                <a:latin typeface="Public Sans"/>
                <a:cs typeface="Calibri"/>
              </a:rPr>
              <a:t>Data Preparation</a:t>
            </a:r>
          </a:p>
          <a:p>
            <a:pPr marL="0" indent="0">
              <a:buNone/>
            </a:pPr>
            <a:endParaRPr lang="en-US">
              <a:latin typeface="Public Sans"/>
              <a:cs typeface="Calibri"/>
            </a:endParaRPr>
          </a:p>
          <a:p>
            <a:pPr marL="0" indent="0">
              <a:buNone/>
            </a:pPr>
            <a:r>
              <a:rPr lang="en-US">
                <a:latin typeface="Public Sans"/>
                <a:cs typeface="Calibri"/>
              </a:rPr>
              <a:t>Methods </a:t>
            </a:r>
          </a:p>
          <a:p>
            <a:pPr marL="0" indent="0">
              <a:buNone/>
            </a:pPr>
            <a:endParaRPr lang="en-US">
              <a:latin typeface="Public Sans"/>
              <a:cs typeface="Calibri"/>
            </a:endParaRPr>
          </a:p>
          <a:p>
            <a:pPr marL="0" indent="0">
              <a:buNone/>
            </a:pPr>
            <a:r>
              <a:rPr lang="en-US">
                <a:latin typeface="Public Sans"/>
                <a:cs typeface="Calibri"/>
              </a:rPr>
              <a:t>Evaluation</a:t>
            </a:r>
          </a:p>
          <a:p>
            <a:pPr marL="0" indent="0">
              <a:buNone/>
            </a:pPr>
            <a:endParaRPr lang="en-US">
              <a:latin typeface="Public Sans"/>
              <a:cs typeface="Calibri"/>
            </a:endParaRPr>
          </a:p>
          <a:p>
            <a:pPr marL="0" indent="0">
              <a:buNone/>
            </a:pPr>
            <a:r>
              <a:rPr lang="en-US">
                <a:latin typeface="Public Sans"/>
                <a:cs typeface="Calibri"/>
              </a:rPr>
              <a:t>Recommendations</a:t>
            </a:r>
          </a:p>
          <a:p>
            <a:endParaRPr lang="en-US">
              <a:latin typeface="Public Sans"/>
              <a:cs typeface="Calibri"/>
            </a:endParaRPr>
          </a:p>
          <a:p>
            <a:pPr marL="0" indent="0">
              <a:buNone/>
            </a:pPr>
            <a:endParaRPr lang="en-US">
              <a:latin typeface="Public Sans"/>
              <a:cs typeface="Calibri"/>
            </a:endParaRPr>
          </a:p>
          <a:p>
            <a:endParaRPr lang="en-US">
              <a:latin typeface="Public Sans"/>
              <a:cs typeface="Calibri"/>
            </a:endParaRPr>
          </a:p>
          <a:p>
            <a:endParaRPr lang="en-US">
              <a:latin typeface="Public Sans"/>
              <a:cs typeface="Calibri"/>
            </a:endParaRPr>
          </a:p>
          <a:p>
            <a:endParaRPr lang="en-US">
              <a:latin typeface="Public Sans"/>
              <a:cs typeface="Calibri"/>
            </a:endParaRPr>
          </a:p>
          <a:p>
            <a:endParaRPr lang="en-US">
              <a:latin typeface="Public Sans"/>
              <a:cs typeface="Calibri"/>
            </a:endParaRPr>
          </a:p>
          <a:p>
            <a:endParaRPr lang="en-US">
              <a:latin typeface="Public Sans"/>
              <a:cs typeface="Calibri"/>
            </a:endParaRPr>
          </a:p>
          <a:p>
            <a:endParaRPr lang="en-US">
              <a:latin typeface="Public Sans"/>
              <a:cs typeface="Calibri"/>
            </a:endParaRPr>
          </a:p>
          <a:p>
            <a:endParaRPr lang="en-US">
              <a:latin typeface="Public Sans"/>
              <a:cs typeface="Calibri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2577E71-233E-9956-B177-5715BCB5380D}"/>
              </a:ext>
            </a:extLst>
          </p:cNvPr>
          <p:cNvSpPr/>
          <p:nvPr/>
        </p:nvSpPr>
        <p:spPr>
          <a:xfrm>
            <a:off x="8477854" y="1988565"/>
            <a:ext cx="245963" cy="245963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Calibri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7C002D35-425E-F4B0-3818-4373223811DF}"/>
              </a:ext>
            </a:extLst>
          </p:cNvPr>
          <p:cNvSpPr/>
          <p:nvPr/>
        </p:nvSpPr>
        <p:spPr>
          <a:xfrm>
            <a:off x="8477854" y="3007503"/>
            <a:ext cx="245963" cy="245963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Calibri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120F37E-0C94-0067-F5A3-C636C73E3114}"/>
              </a:ext>
            </a:extLst>
          </p:cNvPr>
          <p:cNvSpPr/>
          <p:nvPr/>
        </p:nvSpPr>
        <p:spPr>
          <a:xfrm>
            <a:off x="8477854" y="4028663"/>
            <a:ext cx="245963" cy="245963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Calibri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12C686B-998D-2DC9-E8A5-C16581254622}"/>
              </a:ext>
            </a:extLst>
          </p:cNvPr>
          <p:cNvSpPr/>
          <p:nvPr/>
        </p:nvSpPr>
        <p:spPr>
          <a:xfrm>
            <a:off x="8477853" y="5019223"/>
            <a:ext cx="245963" cy="245963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Calibri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D6CE3CC-01D0-9D90-58FE-C3C412DF52B0}"/>
              </a:ext>
            </a:extLst>
          </p:cNvPr>
          <p:cNvSpPr/>
          <p:nvPr/>
        </p:nvSpPr>
        <p:spPr>
          <a:xfrm>
            <a:off x="8477854" y="6062402"/>
            <a:ext cx="245963" cy="245963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Calibri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032235F0-0CFF-9F85-8626-492DD23C8C30}"/>
              </a:ext>
            </a:extLst>
          </p:cNvPr>
          <p:cNvSpPr/>
          <p:nvPr/>
        </p:nvSpPr>
        <p:spPr>
          <a:xfrm>
            <a:off x="8486077" y="7086837"/>
            <a:ext cx="245963" cy="245963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Calibri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850B30D-6B43-2966-28FE-CC5744A0C2DA}"/>
              </a:ext>
            </a:extLst>
          </p:cNvPr>
          <p:cNvSpPr/>
          <p:nvPr/>
        </p:nvSpPr>
        <p:spPr>
          <a:xfrm>
            <a:off x="8485436" y="8073172"/>
            <a:ext cx="245963" cy="245963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4832683" y="-774656"/>
            <a:ext cx="8307453" cy="633719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37841">
            <a:off x="-2469749" y="6406305"/>
            <a:ext cx="8307453" cy="633719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1377795" y="1084605"/>
            <a:ext cx="13639949" cy="8378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000"/>
              </a:lnSpc>
            </a:pPr>
            <a:r>
              <a:rPr lang="en-US" sz="5000">
                <a:solidFill>
                  <a:srgbClr val="222A9B"/>
                </a:solidFill>
                <a:latin typeface="Public Sans"/>
                <a:cs typeface="Calibri"/>
              </a:rPr>
              <a:t>Business Problem</a:t>
            </a:r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97CCA8C-1E7D-3BBE-8B46-08C4C74C80C1}"/>
              </a:ext>
            </a:extLst>
          </p:cNvPr>
          <p:cNvSpPr/>
          <p:nvPr/>
        </p:nvSpPr>
        <p:spPr>
          <a:xfrm>
            <a:off x="1948165" y="3224568"/>
            <a:ext cx="245963" cy="245963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Calibri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52C5EAF5-7373-F639-E123-F184EA09E5AD}"/>
              </a:ext>
            </a:extLst>
          </p:cNvPr>
          <p:cNvSpPr/>
          <p:nvPr/>
        </p:nvSpPr>
        <p:spPr>
          <a:xfrm>
            <a:off x="1948165" y="4287824"/>
            <a:ext cx="245963" cy="245963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Calibri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1375AD63-B5F5-848C-808B-522AF9C11158}"/>
              </a:ext>
            </a:extLst>
          </p:cNvPr>
          <p:cNvSpPr/>
          <p:nvPr/>
        </p:nvSpPr>
        <p:spPr>
          <a:xfrm>
            <a:off x="1948165" y="5444115"/>
            <a:ext cx="245963" cy="245963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Calibri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25C16629-C574-686A-B341-EB4EF5FA742B}"/>
              </a:ext>
            </a:extLst>
          </p:cNvPr>
          <p:cNvSpPr/>
          <p:nvPr/>
        </p:nvSpPr>
        <p:spPr>
          <a:xfrm>
            <a:off x="1948165" y="6533952"/>
            <a:ext cx="245963" cy="245963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7DB8B69-C13D-0B1F-8133-5916B4616DAE}"/>
              </a:ext>
            </a:extLst>
          </p:cNvPr>
          <p:cNvSpPr txBox="1"/>
          <p:nvPr/>
        </p:nvSpPr>
        <p:spPr>
          <a:xfrm>
            <a:off x="2683212" y="3097016"/>
            <a:ext cx="13656623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 u="sng">
                <a:cs typeface="Calibri"/>
              </a:rPr>
              <a:t>Attrition</a:t>
            </a:r>
            <a:r>
              <a:rPr lang="en-US" sz="2800">
                <a:cs typeface="Calibri"/>
              </a:rPr>
              <a:t>: act of weakening or exhausting in the work environment.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0298F07-9E66-BD7C-9505-9DF630969581}"/>
              </a:ext>
            </a:extLst>
          </p:cNvPr>
          <p:cNvSpPr txBox="1"/>
          <p:nvPr/>
        </p:nvSpPr>
        <p:spPr>
          <a:xfrm>
            <a:off x="2660813" y="4134097"/>
            <a:ext cx="13656623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28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BC519F-8F24-0C02-D5E7-F40F41FDA67B}"/>
              </a:ext>
            </a:extLst>
          </p:cNvPr>
          <p:cNvSpPr txBox="1"/>
          <p:nvPr/>
        </p:nvSpPr>
        <p:spPr>
          <a:xfrm>
            <a:off x="2683212" y="4165123"/>
            <a:ext cx="13656623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>
                <a:cs typeface="Calibri"/>
              </a:rPr>
              <a:t>Study                40% of employees are likely to resign in the next 3 – 6 months.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9D1F98-E336-9B3E-F6CE-DF1725994127}"/>
              </a:ext>
            </a:extLst>
          </p:cNvPr>
          <p:cNvSpPr txBox="1"/>
          <p:nvPr/>
        </p:nvSpPr>
        <p:spPr>
          <a:xfrm>
            <a:off x="12039862" y="3615353"/>
            <a:ext cx="3303170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200" b="1">
                <a:cs typeface="Calibri"/>
              </a:rPr>
              <a:t>(Merriam-Webster, 2022)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EE6C08BA-3D02-0231-C6DD-C351CE8A66A3}"/>
              </a:ext>
            </a:extLst>
          </p:cNvPr>
          <p:cNvSpPr/>
          <p:nvPr/>
        </p:nvSpPr>
        <p:spPr>
          <a:xfrm>
            <a:off x="3787849" y="4306186"/>
            <a:ext cx="877186" cy="2392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F9517F6-489F-B043-6CAE-728959099862}"/>
              </a:ext>
            </a:extLst>
          </p:cNvPr>
          <p:cNvSpPr txBox="1"/>
          <p:nvPr/>
        </p:nvSpPr>
        <p:spPr>
          <a:xfrm>
            <a:off x="13500691" y="4649086"/>
            <a:ext cx="2291317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200" b="1"/>
              <a:t>(McKinsey, 2021)</a:t>
            </a:r>
            <a:endParaRPr lang="en-US" sz="2200">
              <a:cs typeface="Calibri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5C1772-09D0-A370-F4E2-11F9F4CDDDCC}"/>
              </a:ext>
            </a:extLst>
          </p:cNvPr>
          <p:cNvSpPr txBox="1"/>
          <p:nvPr/>
        </p:nvSpPr>
        <p:spPr>
          <a:xfrm>
            <a:off x="2683211" y="5303271"/>
            <a:ext cx="13656623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>
                <a:cs typeface="Calibri"/>
              </a:rPr>
              <a:t>IBM gathered data from + 1,400 employees and factors leading to attrition.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57AE8D-5C18-9676-F4CF-954969F64501}"/>
              </a:ext>
            </a:extLst>
          </p:cNvPr>
          <p:cNvSpPr txBox="1"/>
          <p:nvPr/>
        </p:nvSpPr>
        <p:spPr>
          <a:xfrm>
            <a:off x="2696501" y="6432980"/>
            <a:ext cx="13656623" cy="13849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>
                <a:cs typeface="Calibri"/>
              </a:rPr>
              <a:t>Problem?</a:t>
            </a:r>
            <a:r>
              <a:rPr lang="en-US" sz="2800">
                <a:cs typeface="Calibri"/>
              </a:rPr>
              <a:t> Companies invest millions U.S. dollars in training and talent retention. </a:t>
            </a:r>
            <a:endParaRPr lang="en-US">
              <a:cs typeface="Calibri"/>
            </a:endParaRPr>
          </a:p>
          <a:p>
            <a:r>
              <a:rPr lang="en-US" sz="2800">
                <a:cs typeface="Calibri"/>
              </a:rPr>
              <a:t>Voluntary downsizing harms a Company's development and performance. </a:t>
            </a:r>
          </a:p>
          <a:p>
            <a:endParaRPr lang="en-US" sz="28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121633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: Shape 7">
            <a:extLst>
              <a:ext uri="{FF2B5EF4-FFF2-40B4-BE49-F238E27FC236}">
                <a16:creationId xmlns:a16="http://schemas.microsoft.com/office/drawing/2014/main" id="{673E9FC8-2143-48A2-9DEE-AABBC7E30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3428" cy="9398832"/>
          </a:xfrm>
          <a:custGeom>
            <a:avLst/>
            <a:gdLst>
              <a:gd name="connsiteX0" fmla="*/ 0 w 12188952"/>
              <a:gd name="connsiteY0" fmla="*/ 0 h 6265888"/>
              <a:gd name="connsiteX1" fmla="*/ 12188952 w 12188952"/>
              <a:gd name="connsiteY1" fmla="*/ 0 h 6265888"/>
              <a:gd name="connsiteX2" fmla="*/ 12188952 w 12188952"/>
              <a:gd name="connsiteY2" fmla="*/ 5061023 h 6265888"/>
              <a:gd name="connsiteX3" fmla="*/ 12188400 w 12188952"/>
              <a:gd name="connsiteY3" fmla="*/ 5061281 h 6265888"/>
              <a:gd name="connsiteX4" fmla="*/ 6096000 w 12188952"/>
              <a:gd name="connsiteY4" fmla="*/ 6265888 h 6265888"/>
              <a:gd name="connsiteX5" fmla="*/ 3601 w 12188952"/>
              <a:gd name="connsiteY5" fmla="*/ 5061281 h 6265888"/>
              <a:gd name="connsiteX6" fmla="*/ 0 w 12188952"/>
              <a:gd name="connsiteY6" fmla="*/ 5059596 h 6265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88952" h="6265888">
                <a:moveTo>
                  <a:pt x="0" y="0"/>
                </a:moveTo>
                <a:lnTo>
                  <a:pt x="12188952" y="0"/>
                </a:lnTo>
                <a:lnTo>
                  <a:pt x="12188952" y="5061023"/>
                </a:lnTo>
                <a:lnTo>
                  <a:pt x="12188400" y="5061281"/>
                </a:lnTo>
                <a:cubicBezTo>
                  <a:pt x="10489511" y="5817852"/>
                  <a:pt x="8380622" y="6265888"/>
                  <a:pt x="6096000" y="6265888"/>
                </a:cubicBezTo>
                <a:cubicBezTo>
                  <a:pt x="3811379" y="6265888"/>
                  <a:pt x="1702489" y="5817852"/>
                  <a:pt x="3601" y="5061281"/>
                </a:cubicBezTo>
                <a:lnTo>
                  <a:pt x="0" y="5059596"/>
                </a:lnTo>
                <a:close/>
              </a:path>
            </a:pathLst>
          </a:custGeom>
          <a:solidFill>
            <a:schemeClr val="bg1">
              <a:lumMod val="85000"/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Picture 3" descr="Text, icon&#10;&#10;Description automatically generated">
            <a:extLst>
              <a:ext uri="{FF2B5EF4-FFF2-40B4-BE49-F238E27FC236}">
                <a16:creationId xmlns:a16="http://schemas.microsoft.com/office/drawing/2014/main" id="{77ECC652-0B91-0438-700F-BFDA9BC984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300"/>
          <a:stretch/>
        </p:blipFill>
        <p:spPr>
          <a:xfrm>
            <a:off x="1" y="10"/>
            <a:ext cx="18288000" cy="9005768"/>
          </a:xfrm>
          <a:custGeom>
            <a:avLst/>
            <a:gdLst/>
            <a:ahLst/>
            <a:cxnLst/>
            <a:rect l="l" t="t" r="r" b="b"/>
            <a:pathLst>
              <a:path w="12187427" h="6003852">
                <a:moveTo>
                  <a:pt x="0" y="0"/>
                </a:moveTo>
                <a:lnTo>
                  <a:pt x="12187427" y="0"/>
                </a:lnTo>
                <a:lnTo>
                  <a:pt x="12187427" y="4772371"/>
                </a:lnTo>
                <a:lnTo>
                  <a:pt x="11865111" y="4913285"/>
                </a:lnTo>
                <a:cubicBezTo>
                  <a:pt x="10225213" y="5601147"/>
                  <a:pt x="8237833" y="6003852"/>
                  <a:pt x="6096000" y="6003852"/>
                </a:cubicBezTo>
                <a:cubicBezTo>
                  <a:pt x="3811379" y="6003852"/>
                  <a:pt x="1702489" y="5545663"/>
                  <a:pt x="3601" y="4771946"/>
                </a:cubicBezTo>
                <a:lnTo>
                  <a:pt x="0" y="4770223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2847331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4832683" y="-774656"/>
            <a:ext cx="8307453" cy="633719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37841">
            <a:off x="-2469749" y="6406305"/>
            <a:ext cx="8307453" cy="633719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1377795" y="1084605"/>
            <a:ext cx="13639949" cy="8378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000"/>
              </a:lnSpc>
            </a:pPr>
            <a:r>
              <a:rPr lang="en-US" sz="5000">
                <a:solidFill>
                  <a:srgbClr val="222A9B"/>
                </a:solidFill>
                <a:latin typeface="Public Sans"/>
                <a:cs typeface="Calibri"/>
              </a:rPr>
              <a:t>Business goal</a:t>
            </a:r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528B052-4E14-77E8-39F0-BB0541989E80}"/>
              </a:ext>
            </a:extLst>
          </p:cNvPr>
          <p:cNvSpPr txBox="1"/>
          <p:nvPr/>
        </p:nvSpPr>
        <p:spPr>
          <a:xfrm>
            <a:off x="2186797" y="3157263"/>
            <a:ext cx="14521258" cy="39703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>
                <a:ea typeface="+mn-lt"/>
                <a:cs typeface="+mn-lt"/>
              </a:rPr>
              <a:t>Understand main factors of attrition and evaluate those. </a:t>
            </a:r>
          </a:p>
          <a:p>
            <a:endParaRPr lang="en-US" sz="3600">
              <a:latin typeface="Calibri"/>
              <a:cs typeface="Arial"/>
            </a:endParaRPr>
          </a:p>
          <a:p>
            <a:r>
              <a:rPr lang="en-US" sz="3600">
                <a:latin typeface="Calibri"/>
                <a:cs typeface="Arial"/>
              </a:rPr>
              <a:t>Seek ways to</a:t>
            </a:r>
            <a:r>
              <a:rPr lang="en-US" sz="3600">
                <a:ea typeface="+mn-lt"/>
                <a:cs typeface="Arial"/>
              </a:rPr>
              <a:t> improve </a:t>
            </a:r>
            <a:r>
              <a:rPr lang="en-US" sz="3600">
                <a:ea typeface="+mn-lt"/>
                <a:cs typeface="+mn-lt"/>
              </a:rPr>
              <a:t>employees' welfare.</a:t>
            </a:r>
            <a:endParaRPr lang="en-US">
              <a:cs typeface="Calibri"/>
            </a:endParaRPr>
          </a:p>
          <a:p>
            <a:endParaRPr lang="en-US" sz="3600">
              <a:latin typeface="Calibri"/>
              <a:cs typeface="Arial"/>
            </a:endParaRPr>
          </a:p>
          <a:p>
            <a:r>
              <a:rPr lang="en-US" sz="3600">
                <a:latin typeface="Calibri"/>
                <a:cs typeface="Arial"/>
              </a:rPr>
              <a:t>                               </a:t>
            </a:r>
            <a:r>
              <a:rPr lang="en-US" sz="3600">
                <a:latin typeface="Calibri"/>
                <a:cs typeface="Calibri"/>
              </a:rPr>
              <a:t>Retention </a:t>
            </a:r>
            <a:r>
              <a:rPr lang="en-US" sz="3600">
                <a:latin typeface="Calibri"/>
                <a:cs typeface="Arial"/>
              </a:rPr>
              <a:t>      Efficiency</a:t>
            </a:r>
          </a:p>
          <a:p>
            <a:endParaRPr lang="en-US" sz="3600">
              <a:latin typeface="Calibri"/>
              <a:cs typeface="Arial"/>
            </a:endParaRPr>
          </a:p>
          <a:p>
            <a:r>
              <a:rPr lang="en-US" sz="3600" b="1" u="sng">
                <a:latin typeface="Calibri"/>
                <a:cs typeface="Arial"/>
              </a:rPr>
              <a:t>Benefits</a:t>
            </a:r>
            <a:r>
              <a:rPr lang="en-US" sz="3600">
                <a:latin typeface="Calibri"/>
                <a:cs typeface="Arial"/>
              </a:rPr>
              <a:t>: smart hiring/training decisions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97CCA8C-1E7D-3BBE-8B46-08C4C74C80C1}"/>
              </a:ext>
            </a:extLst>
          </p:cNvPr>
          <p:cNvSpPr/>
          <p:nvPr/>
        </p:nvSpPr>
        <p:spPr>
          <a:xfrm>
            <a:off x="1725503" y="3357982"/>
            <a:ext cx="245963" cy="245963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Calibri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52C5EAF5-7373-F639-E123-F184EA09E5AD}"/>
              </a:ext>
            </a:extLst>
          </p:cNvPr>
          <p:cNvSpPr/>
          <p:nvPr/>
        </p:nvSpPr>
        <p:spPr>
          <a:xfrm>
            <a:off x="1725503" y="4435349"/>
            <a:ext cx="245963" cy="245963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Calibri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25C16629-C574-686A-B341-EB4EF5FA742B}"/>
              </a:ext>
            </a:extLst>
          </p:cNvPr>
          <p:cNvSpPr/>
          <p:nvPr/>
        </p:nvSpPr>
        <p:spPr>
          <a:xfrm>
            <a:off x="1725503" y="6667366"/>
            <a:ext cx="245963" cy="245963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Calibri"/>
            </a:endParaRPr>
          </a:p>
        </p:txBody>
      </p:sp>
      <p:sp>
        <p:nvSpPr>
          <p:cNvPr id="2" name="Arrow: Bent-Up 1">
            <a:extLst>
              <a:ext uri="{FF2B5EF4-FFF2-40B4-BE49-F238E27FC236}">
                <a16:creationId xmlns:a16="http://schemas.microsoft.com/office/drawing/2014/main" id="{9CFD7D8A-ACAC-C1D0-2375-FDDBC75FF637}"/>
              </a:ext>
            </a:extLst>
          </p:cNvPr>
          <p:cNvSpPr/>
          <p:nvPr/>
        </p:nvSpPr>
        <p:spPr>
          <a:xfrm rot="5400000">
            <a:off x="4480276" y="5129387"/>
            <a:ext cx="903110" cy="578554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lus Sign 3">
            <a:extLst>
              <a:ext uri="{FF2B5EF4-FFF2-40B4-BE49-F238E27FC236}">
                <a16:creationId xmlns:a16="http://schemas.microsoft.com/office/drawing/2014/main" id="{6CF0CB83-5A4E-AFCE-E94F-33D30E79E546}"/>
              </a:ext>
            </a:extLst>
          </p:cNvPr>
          <p:cNvSpPr/>
          <p:nvPr/>
        </p:nvSpPr>
        <p:spPr>
          <a:xfrm>
            <a:off x="7434750" y="5418665"/>
            <a:ext cx="409222" cy="451555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3739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9985850" y="1648460"/>
            <a:ext cx="7273450" cy="3629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79"/>
              </a:lnSpc>
            </a:pPr>
            <a:endParaRPr lang="en-US" sz="2200">
              <a:solidFill>
                <a:srgbClr val="343434"/>
              </a:solidFill>
              <a:latin typeface="Public Sans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-427916" y="1091276"/>
            <a:ext cx="18292698" cy="820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222A9B"/>
                </a:solidFill>
                <a:latin typeface="Public Sans"/>
              </a:rPr>
              <a:t>Data Mining Goal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6D4BF53-2F1E-AFD9-CD1C-C080ACDBFFBB}"/>
              </a:ext>
            </a:extLst>
          </p:cNvPr>
          <p:cNvSpPr/>
          <p:nvPr/>
        </p:nvSpPr>
        <p:spPr>
          <a:xfrm>
            <a:off x="2438153" y="2950276"/>
            <a:ext cx="5611090" cy="9797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cs typeface="Calibri"/>
              </a:rPr>
              <a:t>Explaining factors that lead to attrition</a:t>
            </a:r>
            <a:endParaRPr lang="en-US" sz="24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946FAB6-11BF-DFBE-ED97-D8CDD02C3C92}"/>
              </a:ext>
            </a:extLst>
          </p:cNvPr>
          <p:cNvSpPr/>
          <p:nvPr/>
        </p:nvSpPr>
        <p:spPr>
          <a:xfrm>
            <a:off x="10231334" y="2950275"/>
            <a:ext cx="5611090" cy="9797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400">
                <a:cs typeface="Calibri"/>
              </a:rPr>
              <a:t>Predicting which employee may suffer attrition</a:t>
            </a:r>
            <a:endParaRPr lang="en-US" sz="2400"/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F5F59DA6-F00F-D5F5-1848-A8C9D7DD7111}"/>
              </a:ext>
            </a:extLst>
          </p:cNvPr>
          <p:cNvSpPr/>
          <p:nvPr/>
        </p:nvSpPr>
        <p:spPr>
          <a:xfrm>
            <a:off x="5035880" y="4379025"/>
            <a:ext cx="430480" cy="111331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F3E91815-46EF-794F-589F-F48266CF7F66}"/>
              </a:ext>
            </a:extLst>
          </p:cNvPr>
          <p:cNvSpPr/>
          <p:nvPr/>
        </p:nvSpPr>
        <p:spPr>
          <a:xfrm>
            <a:off x="12829061" y="4379024"/>
            <a:ext cx="430480" cy="111331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32852AF-5D90-0DDC-9E9C-DB999B139076}"/>
              </a:ext>
            </a:extLst>
          </p:cNvPr>
          <p:cNvSpPr txBox="1"/>
          <p:nvPr/>
        </p:nvSpPr>
        <p:spPr>
          <a:xfrm>
            <a:off x="1829541" y="5997039"/>
            <a:ext cx="6846867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>
                <a:cs typeface="Calibri"/>
              </a:rPr>
              <a:t>Explaining different WEIGHTS of the variables in the model.</a:t>
            </a:r>
            <a:endParaRPr lang="en-US" sz="28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01BD20B-910D-A884-223F-61C11A796D0E}"/>
              </a:ext>
            </a:extLst>
          </p:cNvPr>
          <p:cNvSpPr txBox="1"/>
          <p:nvPr/>
        </p:nvSpPr>
        <p:spPr>
          <a:xfrm>
            <a:off x="10810255" y="9381506"/>
            <a:ext cx="729219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We do not want somebody at risk of leaving being cataloged as not at risk</a:t>
            </a:r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561C911-E83D-AE86-1798-F350B4F40625}"/>
              </a:ext>
            </a:extLst>
          </p:cNvPr>
          <p:cNvSpPr txBox="1"/>
          <p:nvPr/>
        </p:nvSpPr>
        <p:spPr>
          <a:xfrm>
            <a:off x="9400061" y="5997039"/>
            <a:ext cx="7292191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>
                <a:cs typeface="Calibri"/>
              </a:rPr>
              <a:t>Applying the model to catalog employees as "at risk of suffering attrition" or not.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7F5FBEB-7699-5E84-E48C-CA88E5BDE165}"/>
              </a:ext>
            </a:extLst>
          </p:cNvPr>
          <p:cNvSpPr txBox="1"/>
          <p:nvPr/>
        </p:nvSpPr>
        <p:spPr>
          <a:xfrm>
            <a:off x="1815429" y="7808025"/>
            <a:ext cx="6846867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b="1">
                <a:solidFill>
                  <a:srgbClr val="0070C0"/>
                </a:solidFill>
                <a:cs typeface="Calibri"/>
              </a:rPr>
              <a:t>DESCRIPTIVE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AC6E35-F808-1457-3C77-236181BE7795}"/>
              </a:ext>
            </a:extLst>
          </p:cNvPr>
          <p:cNvSpPr txBox="1"/>
          <p:nvPr/>
        </p:nvSpPr>
        <p:spPr>
          <a:xfrm>
            <a:off x="9622721" y="7808024"/>
            <a:ext cx="6846867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b="1">
                <a:solidFill>
                  <a:srgbClr val="0070C0"/>
                </a:solidFill>
                <a:cs typeface="Calibri"/>
              </a:rPr>
              <a:t>PREDICTIVE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4832683" y="-774656"/>
            <a:ext cx="8307453" cy="633719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37841">
            <a:off x="-2469749" y="6406305"/>
            <a:ext cx="8307453" cy="633719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1377795" y="1084605"/>
            <a:ext cx="13639949" cy="8378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000"/>
              </a:lnSpc>
            </a:pPr>
            <a:r>
              <a:rPr lang="en-US" sz="5000">
                <a:solidFill>
                  <a:srgbClr val="222A9B"/>
                </a:solidFill>
                <a:latin typeface="Public Sans"/>
                <a:cs typeface="Calibri"/>
              </a:rPr>
              <a:t>Data description</a:t>
            </a:r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528B052-4E14-77E8-39F0-BB0541989E80}"/>
              </a:ext>
            </a:extLst>
          </p:cNvPr>
          <p:cNvSpPr txBox="1"/>
          <p:nvPr/>
        </p:nvSpPr>
        <p:spPr>
          <a:xfrm>
            <a:off x="2186797" y="3453596"/>
            <a:ext cx="14521258" cy="39703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>
                <a:latin typeface="Public Sans"/>
                <a:cs typeface="Arial"/>
              </a:rPr>
              <a:t>Source                                  Kaggle</a:t>
            </a:r>
          </a:p>
          <a:p>
            <a:endParaRPr lang="en-US" sz="3600">
              <a:latin typeface="Public Sans"/>
              <a:cs typeface="Arial"/>
            </a:endParaRPr>
          </a:p>
          <a:p>
            <a:r>
              <a:rPr lang="en-US" sz="3600">
                <a:latin typeface="Public Sans"/>
                <a:cs typeface="Arial"/>
              </a:rPr>
              <a:t>Dimensions                          35 x 1470</a:t>
            </a:r>
            <a:endParaRPr lang="en-US"/>
          </a:p>
          <a:p>
            <a:endParaRPr lang="en-US" sz="3600">
              <a:latin typeface="Public Sans"/>
              <a:cs typeface="Arial"/>
            </a:endParaRPr>
          </a:p>
          <a:p>
            <a:r>
              <a:rPr lang="en-US" sz="3600">
                <a:latin typeface="Public Sans"/>
                <a:cs typeface="Arial"/>
              </a:rPr>
              <a:t>Author                                  IBM data scientists</a:t>
            </a:r>
          </a:p>
          <a:p>
            <a:endParaRPr lang="en-US" sz="3600">
              <a:latin typeface="Public Sans"/>
              <a:cs typeface="Arial"/>
            </a:endParaRPr>
          </a:p>
          <a:p>
            <a:r>
              <a:rPr lang="en-US" sz="3600">
                <a:latin typeface="Public Sans"/>
                <a:cs typeface="Arial"/>
              </a:rPr>
              <a:t>Data                                     Attrition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97CCA8C-1E7D-3BBE-8B46-08C4C74C80C1}"/>
              </a:ext>
            </a:extLst>
          </p:cNvPr>
          <p:cNvSpPr/>
          <p:nvPr/>
        </p:nvSpPr>
        <p:spPr>
          <a:xfrm>
            <a:off x="1725503" y="3640204"/>
            <a:ext cx="245963" cy="245963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Calibri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52C5EAF5-7373-F639-E123-F184EA09E5AD}"/>
              </a:ext>
            </a:extLst>
          </p:cNvPr>
          <p:cNvSpPr/>
          <p:nvPr/>
        </p:nvSpPr>
        <p:spPr>
          <a:xfrm>
            <a:off x="1725503" y="4703460"/>
            <a:ext cx="245963" cy="245963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Calibri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1375AD63-B5F5-848C-808B-522AF9C11158}"/>
              </a:ext>
            </a:extLst>
          </p:cNvPr>
          <p:cNvSpPr/>
          <p:nvPr/>
        </p:nvSpPr>
        <p:spPr>
          <a:xfrm>
            <a:off x="1725503" y="5859751"/>
            <a:ext cx="245963" cy="245963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Calibri"/>
            </a:endParaRPr>
          </a:p>
        </p:txBody>
      </p:sp>
      <p:sp>
        <p:nvSpPr>
          <p:cNvPr id="4" name="Arrow: Down 3">
            <a:extLst>
              <a:ext uri="{FF2B5EF4-FFF2-40B4-BE49-F238E27FC236}">
                <a16:creationId xmlns:a16="http://schemas.microsoft.com/office/drawing/2014/main" id="{14FBD4EF-02A3-90C6-3219-F27A6A814C03}"/>
              </a:ext>
            </a:extLst>
          </p:cNvPr>
          <p:cNvSpPr/>
          <p:nvPr/>
        </p:nvSpPr>
        <p:spPr>
          <a:xfrm rot="16200000">
            <a:off x="5875110" y="3318022"/>
            <a:ext cx="430480" cy="111331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Arrow: Down 4">
            <a:extLst>
              <a:ext uri="{FF2B5EF4-FFF2-40B4-BE49-F238E27FC236}">
                <a16:creationId xmlns:a16="http://schemas.microsoft.com/office/drawing/2014/main" id="{E1DF5904-F091-8388-359E-1E3E16730806}"/>
              </a:ext>
            </a:extLst>
          </p:cNvPr>
          <p:cNvSpPr/>
          <p:nvPr/>
        </p:nvSpPr>
        <p:spPr>
          <a:xfrm rot="16200000">
            <a:off x="5880830" y="4383792"/>
            <a:ext cx="430480" cy="111331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E5FAE69D-9166-18E5-697F-150DBDFE64A2}"/>
              </a:ext>
            </a:extLst>
          </p:cNvPr>
          <p:cNvSpPr/>
          <p:nvPr/>
        </p:nvSpPr>
        <p:spPr>
          <a:xfrm rot="16200000">
            <a:off x="5875872" y="5542239"/>
            <a:ext cx="430480" cy="111331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EB94B342-2172-0B3E-A21B-0C47AD30A22E}"/>
              </a:ext>
            </a:extLst>
          </p:cNvPr>
          <p:cNvSpPr/>
          <p:nvPr/>
        </p:nvSpPr>
        <p:spPr>
          <a:xfrm rot="16200000">
            <a:off x="5861760" y="6522293"/>
            <a:ext cx="430480" cy="111331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F6F83A3-1D0D-D2FA-5AA4-2BF1116E5963}"/>
              </a:ext>
            </a:extLst>
          </p:cNvPr>
          <p:cNvSpPr/>
          <p:nvPr/>
        </p:nvSpPr>
        <p:spPr>
          <a:xfrm>
            <a:off x="1725503" y="6995028"/>
            <a:ext cx="245963" cy="245963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731772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4832683" y="-774656"/>
            <a:ext cx="8307453" cy="633719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37841">
            <a:off x="-2469749" y="6406305"/>
            <a:ext cx="8307453" cy="633719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1377795" y="1084605"/>
            <a:ext cx="13639949" cy="8378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000"/>
              </a:lnSpc>
            </a:pPr>
            <a:r>
              <a:rPr lang="en-US" sz="5000">
                <a:solidFill>
                  <a:srgbClr val="222A9B"/>
                </a:solidFill>
                <a:latin typeface="Public Sans"/>
                <a:cs typeface="Calibri"/>
              </a:rPr>
              <a:t>Data preparation</a:t>
            </a:r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528B052-4E14-77E8-39F0-BB0541989E80}"/>
              </a:ext>
            </a:extLst>
          </p:cNvPr>
          <p:cNvSpPr txBox="1"/>
          <p:nvPr/>
        </p:nvSpPr>
        <p:spPr>
          <a:xfrm>
            <a:off x="2264027" y="2974772"/>
            <a:ext cx="14521258" cy="507831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>
                <a:latin typeface="Public Sans"/>
                <a:cs typeface="Arial"/>
              </a:rPr>
              <a:t>Check for "unknown" observations                      </a:t>
            </a:r>
          </a:p>
          <a:p>
            <a:endParaRPr lang="en-US" sz="3600">
              <a:latin typeface="Public Sans"/>
              <a:cs typeface="Arial"/>
            </a:endParaRPr>
          </a:p>
          <a:p>
            <a:r>
              <a:rPr lang="en-US" sz="3600">
                <a:latin typeface="Public Sans"/>
                <a:cs typeface="Arial"/>
              </a:rPr>
              <a:t>Create dummy variables</a:t>
            </a:r>
            <a:endParaRPr lang="en-US">
              <a:cs typeface="Calibri"/>
            </a:endParaRPr>
          </a:p>
          <a:p>
            <a:endParaRPr lang="en-US" sz="3600">
              <a:latin typeface="Public Sans"/>
              <a:cs typeface="Arial"/>
            </a:endParaRPr>
          </a:p>
          <a:p>
            <a:r>
              <a:rPr lang="en-US" sz="3600">
                <a:latin typeface="Public Sans"/>
                <a:cs typeface="Arial"/>
              </a:rPr>
              <a:t>Delete unnecessary variables </a:t>
            </a:r>
            <a:endParaRPr lang="en-US"/>
          </a:p>
          <a:p>
            <a:endParaRPr lang="en-US" sz="3600">
              <a:latin typeface="Public Sans"/>
              <a:cs typeface="Arial"/>
            </a:endParaRPr>
          </a:p>
          <a:p>
            <a:r>
              <a:rPr lang="en-US" sz="3600">
                <a:latin typeface="Public Sans"/>
                <a:cs typeface="Arial"/>
              </a:rPr>
              <a:t>Divide data into training/validation set</a:t>
            </a:r>
          </a:p>
          <a:p>
            <a:endParaRPr lang="en-US" sz="3600">
              <a:latin typeface="Public Sans"/>
              <a:cs typeface="Arial"/>
            </a:endParaRPr>
          </a:p>
          <a:p>
            <a:r>
              <a:rPr lang="en-US" sz="3600">
                <a:latin typeface="Public Sans"/>
                <a:cs typeface="Arial"/>
              </a:rPr>
              <a:t>Normalize data 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97CCA8C-1E7D-3BBE-8B46-08C4C74C80C1}"/>
              </a:ext>
            </a:extLst>
          </p:cNvPr>
          <p:cNvSpPr/>
          <p:nvPr/>
        </p:nvSpPr>
        <p:spPr>
          <a:xfrm>
            <a:off x="1802733" y="3161380"/>
            <a:ext cx="245963" cy="245963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Calibri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52C5EAF5-7373-F639-E123-F184EA09E5AD}"/>
              </a:ext>
            </a:extLst>
          </p:cNvPr>
          <p:cNvSpPr/>
          <p:nvPr/>
        </p:nvSpPr>
        <p:spPr>
          <a:xfrm>
            <a:off x="1802733" y="4224636"/>
            <a:ext cx="245963" cy="245963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Calibri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1375AD63-B5F5-848C-808B-522AF9C11158}"/>
              </a:ext>
            </a:extLst>
          </p:cNvPr>
          <p:cNvSpPr/>
          <p:nvPr/>
        </p:nvSpPr>
        <p:spPr>
          <a:xfrm>
            <a:off x="1802733" y="5380927"/>
            <a:ext cx="245963" cy="245963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Calibri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F6F83A3-1D0D-D2FA-5AA4-2BF1116E5963}"/>
              </a:ext>
            </a:extLst>
          </p:cNvPr>
          <p:cNvSpPr/>
          <p:nvPr/>
        </p:nvSpPr>
        <p:spPr>
          <a:xfrm>
            <a:off x="1802733" y="6516204"/>
            <a:ext cx="245963" cy="245963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Calibri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E57C431E-5747-9B80-E175-E54B4ACD974C}"/>
              </a:ext>
            </a:extLst>
          </p:cNvPr>
          <p:cNvSpPr/>
          <p:nvPr/>
        </p:nvSpPr>
        <p:spPr>
          <a:xfrm>
            <a:off x="1802733" y="7574251"/>
            <a:ext cx="245963" cy="245963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932350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4832683" y="-774656"/>
            <a:ext cx="8307453" cy="633719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37841">
            <a:off x="-2469749" y="6406305"/>
            <a:ext cx="8307453" cy="633719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1377795" y="1084605"/>
            <a:ext cx="13639949" cy="8378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000"/>
              </a:lnSpc>
            </a:pPr>
            <a:r>
              <a:rPr lang="en-US" sz="5000">
                <a:solidFill>
                  <a:srgbClr val="222A9B"/>
                </a:solidFill>
                <a:latin typeface="Public Sans"/>
                <a:cs typeface="Calibri"/>
              </a:rPr>
              <a:t>Methods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B7484F9-0DCF-4962-C782-D92933727B3A}"/>
              </a:ext>
            </a:extLst>
          </p:cNvPr>
          <p:cNvSpPr txBox="1"/>
          <p:nvPr/>
        </p:nvSpPr>
        <p:spPr>
          <a:xfrm>
            <a:off x="2174737" y="2390426"/>
            <a:ext cx="15797892" cy="532453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685800" indent="-685800">
              <a:lnSpc>
                <a:spcPct val="150000"/>
              </a:lnSpc>
              <a:buFont typeface="Arial"/>
              <a:buChar char="•"/>
            </a:pPr>
            <a:r>
              <a:rPr lang="en-US" sz="4000">
                <a:latin typeface="Public Sans"/>
                <a:cs typeface="Calibri"/>
              </a:rPr>
              <a:t>Multiple Linear Regression</a:t>
            </a:r>
            <a:endParaRPr lang="en-US" sz="4000">
              <a:cs typeface="Calibri"/>
            </a:endParaRPr>
          </a:p>
          <a:p>
            <a:pPr marL="685800" indent="-685800">
              <a:lnSpc>
                <a:spcPct val="150000"/>
              </a:lnSpc>
              <a:buFont typeface="Arial"/>
              <a:buChar char="•"/>
            </a:pPr>
            <a:r>
              <a:rPr lang="en-US" sz="4000">
                <a:latin typeface="Public Sans"/>
                <a:cs typeface="Calibri"/>
              </a:rPr>
              <a:t>Neuronal Network</a:t>
            </a:r>
          </a:p>
          <a:p>
            <a:pPr marL="685800" indent="-685800">
              <a:lnSpc>
                <a:spcPct val="150000"/>
              </a:lnSpc>
              <a:buFont typeface="Arial"/>
              <a:buChar char="•"/>
            </a:pPr>
            <a:r>
              <a:rPr lang="en-US" sz="4000">
                <a:latin typeface="Public Sans"/>
                <a:cs typeface="Calibri"/>
              </a:rPr>
              <a:t>Decision Tree</a:t>
            </a:r>
          </a:p>
          <a:p>
            <a:pPr marL="685800" indent="-685800">
              <a:lnSpc>
                <a:spcPct val="150000"/>
              </a:lnSpc>
              <a:buFont typeface="Arial"/>
              <a:buChar char="•"/>
            </a:pPr>
            <a:r>
              <a:rPr lang="en-US" sz="4000" err="1">
                <a:latin typeface="Public Sans"/>
                <a:cs typeface="Calibri"/>
              </a:rPr>
              <a:t>XGBoost</a:t>
            </a:r>
            <a:endParaRPr lang="en-US" sz="4000">
              <a:latin typeface="Public Sans"/>
              <a:cs typeface="Calibri"/>
            </a:endParaRPr>
          </a:p>
          <a:p>
            <a:endParaRPr lang="en-US" sz="5000">
              <a:solidFill>
                <a:srgbClr val="222A9B"/>
              </a:solidFill>
              <a:latin typeface="Public Sans"/>
              <a:cs typeface="Calibri"/>
            </a:endParaRPr>
          </a:p>
          <a:p>
            <a:pPr marL="685800" indent="-685800">
              <a:buFont typeface="Arial"/>
              <a:buChar char="•"/>
            </a:pPr>
            <a:endParaRPr lang="en-US" sz="5000">
              <a:solidFill>
                <a:srgbClr val="000000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662384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5B5590F3F3F204DA54C5E94796025F0" ma:contentTypeVersion="0" ma:contentTypeDescription="Create a new document." ma:contentTypeScope="" ma:versionID="e1f7e26360547b38a202b758f3ac563b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02c82f6a4b01441dda8dbd6cc732f7a4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C92FC1F-F0B6-408D-BE61-E318B3682705}">
  <ds:schemaRefs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34C0A3A4-6AB0-483A-AFF7-F935546ECFC3}">
  <ds:schemaRefs>
    <ds:schemaRef ds:uri="http://purl.org/dc/elements/1.1/"/>
    <ds:schemaRef ds:uri="http://purl.org/dc/terms/"/>
    <ds:schemaRef ds:uri="http://schemas.microsoft.com/internal/obd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A0A650A0-D164-47AC-B18E-A3885AFD188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Custom</PresentationFormat>
  <Slides>17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Technology Patterns Technology in the Life of Consumers Technology Presentation</dc:title>
  <cp:revision>26</cp:revision>
  <dcterms:created xsi:type="dcterms:W3CDTF">2006-08-16T00:00:00Z</dcterms:created>
  <dcterms:modified xsi:type="dcterms:W3CDTF">2022-12-01T08:50:17Z</dcterms:modified>
  <dc:identifier>DAFQt2_yMls</dc:identifie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0x01010035B5590F3F3F204DA54C5E94796025F0</vt:lpwstr>
  </property>
</Properties>
</file>